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61" r:id="rId3"/>
    <p:sldId id="262" r:id="rId4"/>
    <p:sldId id="263" r:id="rId5"/>
    <p:sldId id="264" r:id="rId6"/>
    <p:sldId id="265" r:id="rId7"/>
    <p:sldId id="266" r:id="rId8"/>
    <p:sldId id="270" r:id="rId9"/>
    <p:sldId id="267" r:id="rId10"/>
    <p:sldId id="268" r:id="rId11"/>
    <p:sldId id="271" r:id="rId12"/>
    <p:sldId id="272" r:id="rId13"/>
    <p:sldId id="273" r:id="rId14"/>
    <p:sldId id="274" r:id="rId15"/>
    <p:sldId id="275" r:id="rId16"/>
    <p:sldId id="276" r:id="rId17"/>
    <p:sldId id="289" r:id="rId18"/>
    <p:sldId id="290" r:id="rId19"/>
    <p:sldId id="291"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69"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20BQ1A12C5-PASUPULETI NARASIMHA" initials="22" lastIdx="1" clrIdx="0">
    <p:extLst>
      <p:ext uri="{19B8F6BF-5375-455C-9EA6-DF929625EA0E}">
        <p15:presenceInfo xmlns:p15="http://schemas.microsoft.com/office/powerpoint/2012/main" userId="S::20BQ1A12C5@vvit.net::0422fed8-de17-4b21-9572-edc7d33920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020" autoAdjust="0"/>
  </p:normalViewPr>
  <p:slideViewPr>
    <p:cSldViewPr snapToGrid="0">
      <p:cViewPr>
        <p:scale>
          <a:sx n="50" d="100"/>
          <a:sy n="50" d="100"/>
        </p:scale>
        <p:origin x="1016" y="2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FEA6DD-52F7-4ABD-8339-A33399FCE49F}" type="datetimeFigureOut">
              <a:rPr lang="en-IN" smtClean="0"/>
              <a:t>12-10-2023</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5D431F-1B60-4137-878C-9611D0C54A95}" type="slidenum">
              <a:rPr lang="en-IN" smtClean="0"/>
              <a:t>‹#›</a:t>
            </a:fld>
            <a:endParaRPr lang="en-IN"/>
          </a:p>
        </p:txBody>
      </p:sp>
    </p:spTree>
    <p:extLst>
      <p:ext uri="{BB962C8B-B14F-4D97-AF65-F5344CB8AC3E}">
        <p14:creationId xmlns:p14="http://schemas.microsoft.com/office/powerpoint/2010/main" val="2940323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5D431F-1B60-4137-878C-9611D0C54A95}" type="slidenum">
              <a:rPr lang="en-IN" smtClean="0"/>
              <a:t>1</a:t>
            </a:fld>
            <a:endParaRPr lang="en-IN"/>
          </a:p>
        </p:txBody>
      </p:sp>
    </p:spTree>
    <p:extLst>
      <p:ext uri="{BB962C8B-B14F-4D97-AF65-F5344CB8AC3E}">
        <p14:creationId xmlns:p14="http://schemas.microsoft.com/office/powerpoint/2010/main" val="1874072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5D431F-1B60-4137-878C-9611D0C54A95}" type="slidenum">
              <a:rPr lang="en-IN" smtClean="0"/>
              <a:t>5</a:t>
            </a:fld>
            <a:endParaRPr lang="en-IN"/>
          </a:p>
        </p:txBody>
      </p:sp>
    </p:spTree>
    <p:extLst>
      <p:ext uri="{BB962C8B-B14F-4D97-AF65-F5344CB8AC3E}">
        <p14:creationId xmlns:p14="http://schemas.microsoft.com/office/powerpoint/2010/main" val="4282824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B7B82-3D97-0C8F-6728-656267FBF9B8}"/>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E1D81C52-AE45-C979-70FE-630BEA090150}"/>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C43581A-FE48-5741-69B3-60A2BC7F3F4C}"/>
              </a:ext>
            </a:extLst>
          </p:cNvPr>
          <p:cNvSpPr>
            <a:spLocks noGrp="1"/>
          </p:cNvSpPr>
          <p:nvPr>
            <p:ph type="dt" sz="half" idx="10"/>
          </p:nvPr>
        </p:nvSpPr>
        <p:spPr/>
        <p:txBody>
          <a:bodyPr/>
          <a:lstStyle/>
          <a:p>
            <a:fld id="{1BB82348-515B-40CF-9304-DDC8EC8D1F0D}" type="datetime1">
              <a:rPr lang="en-IN" smtClean="0"/>
              <a:t>12-10-2023</a:t>
            </a:fld>
            <a:endParaRPr lang="en-IN"/>
          </a:p>
        </p:txBody>
      </p:sp>
      <p:sp>
        <p:nvSpPr>
          <p:cNvPr id="5" name="Footer Placeholder 4">
            <a:extLst>
              <a:ext uri="{FF2B5EF4-FFF2-40B4-BE49-F238E27FC236}">
                <a16:creationId xmlns:a16="http://schemas.microsoft.com/office/drawing/2014/main" id="{E646DF5F-6612-B676-D39C-BB796E9D34F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C5B6DE9-68EB-FE54-FA3A-C1A5AC5C0FA4}"/>
              </a:ext>
            </a:extLst>
          </p:cNvPr>
          <p:cNvSpPr>
            <a:spLocks noGrp="1"/>
          </p:cNvSpPr>
          <p:nvPr>
            <p:ph type="sldNum" sz="quarter" idx="12"/>
          </p:nvPr>
        </p:nvSpPr>
        <p:spPr/>
        <p:txBody>
          <a:bodyPr/>
          <a:lstStyle/>
          <a:p>
            <a:fld id="{31958867-1DDC-4412-8EC2-97F2AFA60749}" type="slidenum">
              <a:rPr lang="en-IN" smtClean="0"/>
              <a:t>‹#›</a:t>
            </a:fld>
            <a:endParaRPr lang="en-IN"/>
          </a:p>
        </p:txBody>
      </p:sp>
    </p:spTree>
    <p:extLst>
      <p:ext uri="{BB962C8B-B14F-4D97-AF65-F5344CB8AC3E}">
        <p14:creationId xmlns:p14="http://schemas.microsoft.com/office/powerpoint/2010/main" val="27600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049C4-8CA9-3495-6F8F-E7844B72361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B042428-918B-4C18-CD97-32F6C7DEE5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662CA6D-5146-7CC8-09C8-5045056F3529}"/>
              </a:ext>
            </a:extLst>
          </p:cNvPr>
          <p:cNvSpPr>
            <a:spLocks noGrp="1"/>
          </p:cNvSpPr>
          <p:nvPr>
            <p:ph type="dt" sz="half" idx="10"/>
          </p:nvPr>
        </p:nvSpPr>
        <p:spPr/>
        <p:txBody>
          <a:bodyPr/>
          <a:lstStyle/>
          <a:p>
            <a:fld id="{DF7672F6-114D-4B55-A4A0-9DC71327B14B}" type="datetime1">
              <a:rPr lang="en-IN" smtClean="0"/>
              <a:t>12-10-2023</a:t>
            </a:fld>
            <a:endParaRPr lang="en-IN"/>
          </a:p>
        </p:txBody>
      </p:sp>
      <p:sp>
        <p:nvSpPr>
          <p:cNvPr id="5" name="Footer Placeholder 4">
            <a:extLst>
              <a:ext uri="{FF2B5EF4-FFF2-40B4-BE49-F238E27FC236}">
                <a16:creationId xmlns:a16="http://schemas.microsoft.com/office/drawing/2014/main" id="{C9EF218A-2267-155E-B354-CFCDF345094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72E5293-CA8F-C2FF-660B-AE8F54713686}"/>
              </a:ext>
            </a:extLst>
          </p:cNvPr>
          <p:cNvSpPr>
            <a:spLocks noGrp="1"/>
          </p:cNvSpPr>
          <p:nvPr>
            <p:ph type="sldNum" sz="quarter" idx="12"/>
          </p:nvPr>
        </p:nvSpPr>
        <p:spPr/>
        <p:txBody>
          <a:bodyPr/>
          <a:lstStyle/>
          <a:p>
            <a:fld id="{31958867-1DDC-4412-8EC2-97F2AFA60749}" type="slidenum">
              <a:rPr lang="en-IN" smtClean="0"/>
              <a:t>‹#›</a:t>
            </a:fld>
            <a:endParaRPr lang="en-IN"/>
          </a:p>
        </p:txBody>
      </p:sp>
    </p:spTree>
    <p:extLst>
      <p:ext uri="{BB962C8B-B14F-4D97-AF65-F5344CB8AC3E}">
        <p14:creationId xmlns:p14="http://schemas.microsoft.com/office/powerpoint/2010/main" val="3315786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C75800-2C66-36C6-8DF2-95820B1F01D2}"/>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16E60B3-DDBC-7E6E-AFDF-C1785740E87D}"/>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3073286-2F2B-8D9C-F517-8F5FC26BC0E4}"/>
              </a:ext>
            </a:extLst>
          </p:cNvPr>
          <p:cNvSpPr>
            <a:spLocks noGrp="1"/>
          </p:cNvSpPr>
          <p:nvPr>
            <p:ph type="dt" sz="half" idx="10"/>
          </p:nvPr>
        </p:nvSpPr>
        <p:spPr/>
        <p:txBody>
          <a:bodyPr/>
          <a:lstStyle/>
          <a:p>
            <a:fld id="{85AD531A-EF45-4BB3-A9D5-2A28C21AD334}" type="datetime1">
              <a:rPr lang="en-IN" smtClean="0"/>
              <a:t>12-10-2023</a:t>
            </a:fld>
            <a:endParaRPr lang="en-IN"/>
          </a:p>
        </p:txBody>
      </p:sp>
      <p:sp>
        <p:nvSpPr>
          <p:cNvPr id="5" name="Footer Placeholder 4">
            <a:extLst>
              <a:ext uri="{FF2B5EF4-FFF2-40B4-BE49-F238E27FC236}">
                <a16:creationId xmlns:a16="http://schemas.microsoft.com/office/drawing/2014/main" id="{8141DF3E-AD03-ADE8-7118-AA1D9A22DA0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ECF27F5-B8AD-A5B5-D690-00DEBF8485D1}"/>
              </a:ext>
            </a:extLst>
          </p:cNvPr>
          <p:cNvSpPr>
            <a:spLocks noGrp="1"/>
          </p:cNvSpPr>
          <p:nvPr>
            <p:ph type="sldNum" sz="quarter" idx="12"/>
          </p:nvPr>
        </p:nvSpPr>
        <p:spPr/>
        <p:txBody>
          <a:bodyPr/>
          <a:lstStyle/>
          <a:p>
            <a:fld id="{31958867-1DDC-4412-8EC2-97F2AFA60749}" type="slidenum">
              <a:rPr lang="en-IN" smtClean="0"/>
              <a:t>‹#›</a:t>
            </a:fld>
            <a:endParaRPr lang="en-IN"/>
          </a:p>
        </p:txBody>
      </p:sp>
    </p:spTree>
    <p:extLst>
      <p:ext uri="{BB962C8B-B14F-4D97-AF65-F5344CB8AC3E}">
        <p14:creationId xmlns:p14="http://schemas.microsoft.com/office/powerpoint/2010/main" val="3480993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B5FEF-2920-FE75-BD31-BE008DFBD80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EE9927A-8F6B-A8EB-8EEB-9ABB0BE307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5E15E68-0841-A5C6-7500-7ED01C9C7BB0}"/>
              </a:ext>
            </a:extLst>
          </p:cNvPr>
          <p:cNvSpPr>
            <a:spLocks noGrp="1"/>
          </p:cNvSpPr>
          <p:nvPr>
            <p:ph type="dt" sz="half" idx="10"/>
          </p:nvPr>
        </p:nvSpPr>
        <p:spPr/>
        <p:txBody>
          <a:bodyPr/>
          <a:lstStyle/>
          <a:p>
            <a:fld id="{B1B3CC73-C0B2-4422-B491-E565AC52D64D}" type="datetime1">
              <a:rPr lang="en-IN" smtClean="0"/>
              <a:t>12-10-2023</a:t>
            </a:fld>
            <a:endParaRPr lang="en-IN"/>
          </a:p>
        </p:txBody>
      </p:sp>
      <p:sp>
        <p:nvSpPr>
          <p:cNvPr id="5" name="Footer Placeholder 4">
            <a:extLst>
              <a:ext uri="{FF2B5EF4-FFF2-40B4-BE49-F238E27FC236}">
                <a16:creationId xmlns:a16="http://schemas.microsoft.com/office/drawing/2014/main" id="{E0222766-C364-58A0-8656-47514317E02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F160B9C-26F4-21FF-69EF-DE90753F2CBD}"/>
              </a:ext>
            </a:extLst>
          </p:cNvPr>
          <p:cNvSpPr>
            <a:spLocks noGrp="1"/>
          </p:cNvSpPr>
          <p:nvPr>
            <p:ph type="sldNum" sz="quarter" idx="12"/>
          </p:nvPr>
        </p:nvSpPr>
        <p:spPr/>
        <p:txBody>
          <a:bodyPr/>
          <a:lstStyle/>
          <a:p>
            <a:fld id="{31958867-1DDC-4412-8EC2-97F2AFA60749}" type="slidenum">
              <a:rPr lang="en-IN" smtClean="0"/>
              <a:t>‹#›</a:t>
            </a:fld>
            <a:endParaRPr lang="en-IN"/>
          </a:p>
        </p:txBody>
      </p:sp>
    </p:spTree>
    <p:extLst>
      <p:ext uri="{BB962C8B-B14F-4D97-AF65-F5344CB8AC3E}">
        <p14:creationId xmlns:p14="http://schemas.microsoft.com/office/powerpoint/2010/main" val="64594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54A35-FB5B-0287-FE44-4E269EF23AB0}"/>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C571117-1977-2F2D-2760-12A06014C6E7}"/>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C4201F-FEC1-F97B-BB29-EB5BB795FD54}"/>
              </a:ext>
            </a:extLst>
          </p:cNvPr>
          <p:cNvSpPr>
            <a:spLocks noGrp="1"/>
          </p:cNvSpPr>
          <p:nvPr>
            <p:ph type="dt" sz="half" idx="10"/>
          </p:nvPr>
        </p:nvSpPr>
        <p:spPr/>
        <p:txBody>
          <a:bodyPr/>
          <a:lstStyle/>
          <a:p>
            <a:fld id="{1F38A438-892F-4939-95DB-D91AF8D8FA3A}" type="datetime1">
              <a:rPr lang="en-IN" smtClean="0"/>
              <a:t>12-10-2023</a:t>
            </a:fld>
            <a:endParaRPr lang="en-IN"/>
          </a:p>
        </p:txBody>
      </p:sp>
      <p:sp>
        <p:nvSpPr>
          <p:cNvPr id="5" name="Footer Placeholder 4">
            <a:extLst>
              <a:ext uri="{FF2B5EF4-FFF2-40B4-BE49-F238E27FC236}">
                <a16:creationId xmlns:a16="http://schemas.microsoft.com/office/drawing/2014/main" id="{DFE43D5B-0D53-A1EC-D8B5-382F024D91C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E636106-296C-8722-337F-62D3CCF6DBE0}"/>
              </a:ext>
            </a:extLst>
          </p:cNvPr>
          <p:cNvSpPr>
            <a:spLocks noGrp="1"/>
          </p:cNvSpPr>
          <p:nvPr>
            <p:ph type="sldNum" sz="quarter" idx="12"/>
          </p:nvPr>
        </p:nvSpPr>
        <p:spPr/>
        <p:txBody>
          <a:bodyPr/>
          <a:lstStyle/>
          <a:p>
            <a:fld id="{31958867-1DDC-4412-8EC2-97F2AFA60749}" type="slidenum">
              <a:rPr lang="en-IN" smtClean="0"/>
              <a:t>‹#›</a:t>
            </a:fld>
            <a:endParaRPr lang="en-IN"/>
          </a:p>
        </p:txBody>
      </p:sp>
    </p:spTree>
    <p:extLst>
      <p:ext uri="{BB962C8B-B14F-4D97-AF65-F5344CB8AC3E}">
        <p14:creationId xmlns:p14="http://schemas.microsoft.com/office/powerpoint/2010/main" val="3788613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14D7F-F555-0EF3-BFF3-0107973492A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E4941C8-4292-D711-D1B2-1285AFE219DA}"/>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EEA8FCD-F6D6-88BB-AF9E-408AD478D869}"/>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8A0F86F-D159-7B5E-30DE-C3513D33ADA7}"/>
              </a:ext>
            </a:extLst>
          </p:cNvPr>
          <p:cNvSpPr>
            <a:spLocks noGrp="1"/>
          </p:cNvSpPr>
          <p:nvPr>
            <p:ph type="dt" sz="half" idx="10"/>
          </p:nvPr>
        </p:nvSpPr>
        <p:spPr/>
        <p:txBody>
          <a:bodyPr/>
          <a:lstStyle/>
          <a:p>
            <a:fld id="{B4771C66-01B8-4889-B9E7-1A6F426E0E79}" type="datetime1">
              <a:rPr lang="en-IN" smtClean="0"/>
              <a:t>12-10-2023</a:t>
            </a:fld>
            <a:endParaRPr lang="en-IN"/>
          </a:p>
        </p:txBody>
      </p:sp>
      <p:sp>
        <p:nvSpPr>
          <p:cNvPr id="6" name="Footer Placeholder 5">
            <a:extLst>
              <a:ext uri="{FF2B5EF4-FFF2-40B4-BE49-F238E27FC236}">
                <a16:creationId xmlns:a16="http://schemas.microsoft.com/office/drawing/2014/main" id="{F5880279-1344-C876-A337-92B02C17EC4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FB1E953-AABA-A5B7-1072-43E88499F416}"/>
              </a:ext>
            </a:extLst>
          </p:cNvPr>
          <p:cNvSpPr>
            <a:spLocks noGrp="1"/>
          </p:cNvSpPr>
          <p:nvPr>
            <p:ph type="sldNum" sz="quarter" idx="12"/>
          </p:nvPr>
        </p:nvSpPr>
        <p:spPr/>
        <p:txBody>
          <a:bodyPr/>
          <a:lstStyle/>
          <a:p>
            <a:fld id="{31958867-1DDC-4412-8EC2-97F2AFA60749}" type="slidenum">
              <a:rPr lang="en-IN" smtClean="0"/>
              <a:t>‹#›</a:t>
            </a:fld>
            <a:endParaRPr lang="en-IN"/>
          </a:p>
        </p:txBody>
      </p:sp>
    </p:spTree>
    <p:extLst>
      <p:ext uri="{BB962C8B-B14F-4D97-AF65-F5344CB8AC3E}">
        <p14:creationId xmlns:p14="http://schemas.microsoft.com/office/powerpoint/2010/main" val="2451805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0665D-412B-4CE5-4926-FC1017F7DB04}"/>
              </a:ext>
            </a:extLst>
          </p:cNvPr>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095A980-C709-7CDB-6643-AA7D4F51EB53}"/>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AFA05704-E141-3AAE-4E84-6544629E4830}"/>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B5B3C96-8196-6218-EA9F-9A26146B9F4B}"/>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73E75FBA-9B40-9432-511B-EDA893378D8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6010165-B4CD-8058-5A7D-C1E2473782F1}"/>
              </a:ext>
            </a:extLst>
          </p:cNvPr>
          <p:cNvSpPr>
            <a:spLocks noGrp="1"/>
          </p:cNvSpPr>
          <p:nvPr>
            <p:ph type="dt" sz="half" idx="10"/>
          </p:nvPr>
        </p:nvSpPr>
        <p:spPr/>
        <p:txBody>
          <a:bodyPr/>
          <a:lstStyle/>
          <a:p>
            <a:fld id="{038E8C80-669D-469B-AA7E-7F90C8924E7A}" type="datetime1">
              <a:rPr lang="en-IN" smtClean="0"/>
              <a:t>12-10-2023</a:t>
            </a:fld>
            <a:endParaRPr lang="en-IN"/>
          </a:p>
        </p:txBody>
      </p:sp>
      <p:sp>
        <p:nvSpPr>
          <p:cNvPr id="8" name="Footer Placeholder 7">
            <a:extLst>
              <a:ext uri="{FF2B5EF4-FFF2-40B4-BE49-F238E27FC236}">
                <a16:creationId xmlns:a16="http://schemas.microsoft.com/office/drawing/2014/main" id="{094881CC-CF60-CE0E-BC06-103341D0EF6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39D50F4-5BA4-ADA4-38C4-C93F62BB3641}"/>
              </a:ext>
            </a:extLst>
          </p:cNvPr>
          <p:cNvSpPr>
            <a:spLocks noGrp="1"/>
          </p:cNvSpPr>
          <p:nvPr>
            <p:ph type="sldNum" sz="quarter" idx="12"/>
          </p:nvPr>
        </p:nvSpPr>
        <p:spPr/>
        <p:txBody>
          <a:bodyPr/>
          <a:lstStyle/>
          <a:p>
            <a:fld id="{31958867-1DDC-4412-8EC2-97F2AFA60749}" type="slidenum">
              <a:rPr lang="en-IN" smtClean="0"/>
              <a:t>‹#›</a:t>
            </a:fld>
            <a:endParaRPr lang="en-IN"/>
          </a:p>
        </p:txBody>
      </p:sp>
    </p:spTree>
    <p:extLst>
      <p:ext uri="{BB962C8B-B14F-4D97-AF65-F5344CB8AC3E}">
        <p14:creationId xmlns:p14="http://schemas.microsoft.com/office/powerpoint/2010/main" val="1288403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42AEF-51A7-C445-1BC8-29A1808927C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2A38503-7B97-AB1D-9277-FED58B7A8603}"/>
              </a:ext>
            </a:extLst>
          </p:cNvPr>
          <p:cNvSpPr>
            <a:spLocks noGrp="1"/>
          </p:cNvSpPr>
          <p:nvPr>
            <p:ph type="dt" sz="half" idx="10"/>
          </p:nvPr>
        </p:nvSpPr>
        <p:spPr/>
        <p:txBody>
          <a:bodyPr/>
          <a:lstStyle/>
          <a:p>
            <a:fld id="{8B56C62B-4DE9-46CC-BD40-6EDB6EF74771}" type="datetime1">
              <a:rPr lang="en-IN" smtClean="0"/>
              <a:t>12-10-2023</a:t>
            </a:fld>
            <a:endParaRPr lang="en-IN"/>
          </a:p>
        </p:txBody>
      </p:sp>
      <p:sp>
        <p:nvSpPr>
          <p:cNvPr id="4" name="Footer Placeholder 3">
            <a:extLst>
              <a:ext uri="{FF2B5EF4-FFF2-40B4-BE49-F238E27FC236}">
                <a16:creationId xmlns:a16="http://schemas.microsoft.com/office/drawing/2014/main" id="{ABCA72C5-50F3-0E5A-92BA-F6929222BF0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9A6606B-2FEB-4AE3-6B45-87F8DAF04F62}"/>
              </a:ext>
            </a:extLst>
          </p:cNvPr>
          <p:cNvSpPr>
            <a:spLocks noGrp="1"/>
          </p:cNvSpPr>
          <p:nvPr>
            <p:ph type="sldNum" sz="quarter" idx="12"/>
          </p:nvPr>
        </p:nvSpPr>
        <p:spPr/>
        <p:txBody>
          <a:bodyPr/>
          <a:lstStyle/>
          <a:p>
            <a:fld id="{31958867-1DDC-4412-8EC2-97F2AFA60749}" type="slidenum">
              <a:rPr lang="en-IN" smtClean="0"/>
              <a:t>‹#›</a:t>
            </a:fld>
            <a:endParaRPr lang="en-IN"/>
          </a:p>
        </p:txBody>
      </p:sp>
    </p:spTree>
    <p:extLst>
      <p:ext uri="{BB962C8B-B14F-4D97-AF65-F5344CB8AC3E}">
        <p14:creationId xmlns:p14="http://schemas.microsoft.com/office/powerpoint/2010/main" val="832743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1B50D2-8061-F6BB-5CC8-F792800BC163}"/>
              </a:ext>
            </a:extLst>
          </p:cNvPr>
          <p:cNvSpPr>
            <a:spLocks noGrp="1"/>
          </p:cNvSpPr>
          <p:nvPr>
            <p:ph type="dt" sz="half" idx="10"/>
          </p:nvPr>
        </p:nvSpPr>
        <p:spPr/>
        <p:txBody>
          <a:bodyPr/>
          <a:lstStyle/>
          <a:p>
            <a:fld id="{7728C182-48BC-4847-B4DA-3BA30CA301ED}" type="datetime1">
              <a:rPr lang="en-IN" smtClean="0"/>
              <a:t>12-10-2023</a:t>
            </a:fld>
            <a:endParaRPr lang="en-IN"/>
          </a:p>
        </p:txBody>
      </p:sp>
      <p:sp>
        <p:nvSpPr>
          <p:cNvPr id="3" name="Footer Placeholder 2">
            <a:extLst>
              <a:ext uri="{FF2B5EF4-FFF2-40B4-BE49-F238E27FC236}">
                <a16:creationId xmlns:a16="http://schemas.microsoft.com/office/drawing/2014/main" id="{E0C9F812-A2AF-44B2-F2D3-A6170847EC8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86D4E4E-13D8-B273-0114-91458C92D180}"/>
              </a:ext>
            </a:extLst>
          </p:cNvPr>
          <p:cNvSpPr>
            <a:spLocks noGrp="1"/>
          </p:cNvSpPr>
          <p:nvPr>
            <p:ph type="sldNum" sz="quarter" idx="12"/>
          </p:nvPr>
        </p:nvSpPr>
        <p:spPr/>
        <p:txBody>
          <a:bodyPr/>
          <a:lstStyle/>
          <a:p>
            <a:fld id="{31958867-1DDC-4412-8EC2-97F2AFA60749}" type="slidenum">
              <a:rPr lang="en-IN" smtClean="0"/>
              <a:t>‹#›</a:t>
            </a:fld>
            <a:endParaRPr lang="en-IN"/>
          </a:p>
        </p:txBody>
      </p:sp>
    </p:spTree>
    <p:extLst>
      <p:ext uri="{BB962C8B-B14F-4D97-AF65-F5344CB8AC3E}">
        <p14:creationId xmlns:p14="http://schemas.microsoft.com/office/powerpoint/2010/main" val="3316305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6A986-F86F-EB53-F991-566018E3297A}"/>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D510ECD-01AB-05C2-7C42-131238D96DA1}"/>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42D868D-92C5-42A2-80E3-B6A2CA2F0656}"/>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CE506B7-B7C9-689F-A231-4EB33AFD094E}"/>
              </a:ext>
            </a:extLst>
          </p:cNvPr>
          <p:cNvSpPr>
            <a:spLocks noGrp="1"/>
          </p:cNvSpPr>
          <p:nvPr>
            <p:ph type="dt" sz="half" idx="10"/>
          </p:nvPr>
        </p:nvSpPr>
        <p:spPr/>
        <p:txBody>
          <a:bodyPr/>
          <a:lstStyle/>
          <a:p>
            <a:fld id="{7D62DAED-86B9-40AD-9402-64B8A6331B51}" type="datetime1">
              <a:rPr lang="en-IN" smtClean="0"/>
              <a:t>12-10-2023</a:t>
            </a:fld>
            <a:endParaRPr lang="en-IN"/>
          </a:p>
        </p:txBody>
      </p:sp>
      <p:sp>
        <p:nvSpPr>
          <p:cNvPr id="6" name="Footer Placeholder 5">
            <a:extLst>
              <a:ext uri="{FF2B5EF4-FFF2-40B4-BE49-F238E27FC236}">
                <a16:creationId xmlns:a16="http://schemas.microsoft.com/office/drawing/2014/main" id="{1F53BB81-50EC-0937-3BA5-5FD23CF514E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1A9DD15-7D78-A61E-43A2-2004D6E32B33}"/>
              </a:ext>
            </a:extLst>
          </p:cNvPr>
          <p:cNvSpPr>
            <a:spLocks noGrp="1"/>
          </p:cNvSpPr>
          <p:nvPr>
            <p:ph type="sldNum" sz="quarter" idx="12"/>
          </p:nvPr>
        </p:nvSpPr>
        <p:spPr/>
        <p:txBody>
          <a:bodyPr/>
          <a:lstStyle/>
          <a:p>
            <a:fld id="{31958867-1DDC-4412-8EC2-97F2AFA60749}" type="slidenum">
              <a:rPr lang="en-IN" smtClean="0"/>
              <a:t>‹#›</a:t>
            </a:fld>
            <a:endParaRPr lang="en-IN"/>
          </a:p>
        </p:txBody>
      </p:sp>
    </p:spTree>
    <p:extLst>
      <p:ext uri="{BB962C8B-B14F-4D97-AF65-F5344CB8AC3E}">
        <p14:creationId xmlns:p14="http://schemas.microsoft.com/office/powerpoint/2010/main" val="14475081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3D91B-546D-662B-EC3B-F9153AF9D560}"/>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4A7E379-D591-232C-51D8-B0BD5C9B0A04}"/>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312FE267-7F02-2F94-CE52-F95E90740F86}"/>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600091C5-D54D-B35C-671E-78EB83EE50C6}"/>
              </a:ext>
            </a:extLst>
          </p:cNvPr>
          <p:cNvSpPr>
            <a:spLocks noGrp="1"/>
          </p:cNvSpPr>
          <p:nvPr>
            <p:ph type="dt" sz="half" idx="10"/>
          </p:nvPr>
        </p:nvSpPr>
        <p:spPr/>
        <p:txBody>
          <a:bodyPr/>
          <a:lstStyle/>
          <a:p>
            <a:fld id="{9456D431-E94A-45E1-9D52-1E87D60DB36E}" type="datetime1">
              <a:rPr lang="en-IN" smtClean="0"/>
              <a:t>12-10-2023</a:t>
            </a:fld>
            <a:endParaRPr lang="en-IN"/>
          </a:p>
        </p:txBody>
      </p:sp>
      <p:sp>
        <p:nvSpPr>
          <p:cNvPr id="6" name="Footer Placeholder 5">
            <a:extLst>
              <a:ext uri="{FF2B5EF4-FFF2-40B4-BE49-F238E27FC236}">
                <a16:creationId xmlns:a16="http://schemas.microsoft.com/office/drawing/2014/main" id="{48012375-C527-7E0F-4970-2DF9BAA9EF3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2C641D6-F781-E90A-BE22-33AEADE73ACE}"/>
              </a:ext>
            </a:extLst>
          </p:cNvPr>
          <p:cNvSpPr>
            <a:spLocks noGrp="1"/>
          </p:cNvSpPr>
          <p:nvPr>
            <p:ph type="sldNum" sz="quarter" idx="12"/>
          </p:nvPr>
        </p:nvSpPr>
        <p:spPr/>
        <p:txBody>
          <a:bodyPr/>
          <a:lstStyle/>
          <a:p>
            <a:fld id="{31958867-1DDC-4412-8EC2-97F2AFA60749}" type="slidenum">
              <a:rPr lang="en-IN" smtClean="0"/>
              <a:t>‹#›</a:t>
            </a:fld>
            <a:endParaRPr lang="en-IN"/>
          </a:p>
        </p:txBody>
      </p:sp>
    </p:spTree>
    <p:extLst>
      <p:ext uri="{BB962C8B-B14F-4D97-AF65-F5344CB8AC3E}">
        <p14:creationId xmlns:p14="http://schemas.microsoft.com/office/powerpoint/2010/main" val="718206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9412E8-C2B2-07D3-4DE2-A518BE27968E}"/>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8CBBB72-3F9E-4945-41FE-51441C19E3D1}"/>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AC31827-7F9A-52F3-9647-1DC3B822E681}"/>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68A7745-7AD4-4C77-9664-0469B3053BD1}" type="datetime1">
              <a:rPr lang="en-IN" smtClean="0"/>
              <a:t>12-10-2023</a:t>
            </a:fld>
            <a:endParaRPr lang="en-IN"/>
          </a:p>
        </p:txBody>
      </p:sp>
      <p:sp>
        <p:nvSpPr>
          <p:cNvPr id="5" name="Footer Placeholder 4">
            <a:extLst>
              <a:ext uri="{FF2B5EF4-FFF2-40B4-BE49-F238E27FC236}">
                <a16:creationId xmlns:a16="http://schemas.microsoft.com/office/drawing/2014/main" id="{C85B78BF-25EE-99F8-3835-7A02DE7C05E9}"/>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C529579-5855-3BE5-8017-E4CCCF062FBA}"/>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1958867-1DDC-4412-8EC2-97F2AFA60749}" type="slidenum">
              <a:rPr lang="en-IN" smtClean="0"/>
              <a:t>‹#›</a:t>
            </a:fld>
            <a:endParaRPr lang="en-IN"/>
          </a:p>
        </p:txBody>
      </p:sp>
    </p:spTree>
    <p:extLst>
      <p:ext uri="{BB962C8B-B14F-4D97-AF65-F5344CB8AC3E}">
        <p14:creationId xmlns:p14="http://schemas.microsoft.com/office/powerpoint/2010/main" val="760562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hindawi.com/journals/ijbi/2013/942353/"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3F7C7-6A74-AB5B-8099-8E05F2195942}"/>
              </a:ext>
            </a:extLst>
          </p:cNvPr>
          <p:cNvSpPr>
            <a:spLocks noGrp="1"/>
          </p:cNvSpPr>
          <p:nvPr>
            <p:ph type="ctrTitle"/>
          </p:nvPr>
        </p:nvSpPr>
        <p:spPr>
          <a:xfrm>
            <a:off x="1142996" y="365539"/>
            <a:ext cx="6858000" cy="766763"/>
          </a:xfrm>
        </p:spPr>
        <p:txBody>
          <a:bodyPr>
            <a:noAutofit/>
          </a:bodyPr>
          <a:lstStyle/>
          <a:p>
            <a:r>
              <a:rPr lang="en-US" sz="2800" b="1" dirty="0">
                <a:effectLst>
                  <a:outerShdw blurRad="38100" dist="38100" dir="2700000" algn="tl">
                    <a:srgbClr val="000000">
                      <a:alpha val="43137"/>
                    </a:srgbClr>
                  </a:outerShdw>
                </a:effectLst>
                <a:latin typeface="Times New Roman" panose="02020603050405020304" pitchFamily="18" charset="0"/>
              </a:rPr>
              <a:t>DETECTING LUNG AND COLON CANCER USING CNN</a:t>
            </a:r>
            <a:endParaRPr lang="en-IN" sz="2800" dirty="0">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70177E3A-69B5-5D0E-91D3-C5DE9FAF57AC}"/>
              </a:ext>
            </a:extLst>
          </p:cNvPr>
          <p:cNvSpPr>
            <a:spLocks noGrp="1"/>
          </p:cNvSpPr>
          <p:nvPr>
            <p:ph type="subTitle" idx="1"/>
          </p:nvPr>
        </p:nvSpPr>
        <p:spPr>
          <a:xfrm>
            <a:off x="4130210" y="3658829"/>
            <a:ext cx="5013790" cy="1920779"/>
          </a:xfrm>
        </p:spPr>
        <p:txBody>
          <a:bodyPr>
            <a:normAutofit fontScale="77500" lnSpcReduction="20000"/>
          </a:bodyPr>
          <a:lstStyle/>
          <a:p>
            <a:pPr>
              <a:lnSpc>
                <a:spcPct val="100000"/>
              </a:lnSpc>
              <a:spcBef>
                <a:spcPts val="0"/>
              </a:spcBef>
            </a:pPr>
            <a:r>
              <a:rPr lang="en-IN" sz="2200" b="1" dirty="0">
                <a:latin typeface="Times New Roman" panose="02020603050405020304" pitchFamily="18" charset="0"/>
                <a:cs typeface="Times New Roman" panose="02020603050405020304" pitchFamily="18" charset="0"/>
              </a:rPr>
              <a:t>Presented By</a:t>
            </a:r>
          </a:p>
          <a:p>
            <a:pPr>
              <a:lnSpc>
                <a:spcPct val="100000"/>
              </a:lnSpc>
              <a:spcBef>
                <a:spcPts val="0"/>
              </a:spcBef>
            </a:pPr>
            <a:endParaRPr lang="en-IN" sz="2200" dirty="0">
              <a:latin typeface="Times New Roman" panose="02020603050405020304" pitchFamily="18" charset="0"/>
              <a:cs typeface="Times New Roman" panose="02020603050405020304" pitchFamily="18" charset="0"/>
            </a:endParaRPr>
          </a:p>
          <a:p>
            <a:pPr algn="just">
              <a:lnSpc>
                <a:spcPct val="100000"/>
              </a:lnSpc>
              <a:spcBef>
                <a:spcPts val="0"/>
              </a:spcBef>
            </a:pPr>
            <a:r>
              <a:rPr lang="en-IN" sz="2200" dirty="0">
                <a:latin typeface="Times New Roman" panose="02020603050405020304" pitchFamily="18" charset="0"/>
                <a:cs typeface="Times New Roman" panose="02020603050405020304" pitchFamily="18" charset="0"/>
              </a:rPr>
              <a:t>PASUPULETI NARASIMHA 	          - 	20BQ1A12C5</a:t>
            </a:r>
          </a:p>
          <a:p>
            <a:pPr algn="just">
              <a:lnSpc>
                <a:spcPct val="100000"/>
              </a:lnSpc>
              <a:spcBef>
                <a:spcPts val="0"/>
              </a:spcBef>
            </a:pPr>
            <a:r>
              <a:rPr lang="en-IN" sz="2200" dirty="0">
                <a:latin typeface="Times New Roman" panose="02020603050405020304" pitchFamily="18" charset="0"/>
                <a:cs typeface="Times New Roman" panose="02020603050405020304" pitchFamily="18" charset="0"/>
              </a:rPr>
              <a:t>JAVVAJI LIKHITH CHOWDARY      -20BQ1A1268</a:t>
            </a:r>
          </a:p>
          <a:p>
            <a:pPr algn="just">
              <a:lnSpc>
                <a:spcPct val="100000"/>
              </a:lnSpc>
              <a:spcBef>
                <a:spcPts val="0"/>
              </a:spcBef>
            </a:pPr>
            <a:r>
              <a:rPr lang="en-IN" sz="2200" dirty="0">
                <a:latin typeface="Times New Roman" panose="02020603050405020304" pitchFamily="18" charset="0"/>
                <a:cs typeface="Times New Roman" panose="02020603050405020304" pitchFamily="18" charset="0"/>
              </a:rPr>
              <a:t>JONNALAGADDA VIJAY KUMAR - 21BQ5A1213</a:t>
            </a:r>
          </a:p>
          <a:p>
            <a:pPr algn="just">
              <a:lnSpc>
                <a:spcPct val="100000"/>
              </a:lnSpc>
              <a:spcBef>
                <a:spcPts val="0"/>
              </a:spcBef>
            </a:pPr>
            <a:r>
              <a:rPr lang="en-IN" sz="2200" dirty="0">
                <a:latin typeface="Times New Roman" panose="02020603050405020304" pitchFamily="18" charset="0"/>
                <a:cs typeface="Times New Roman" panose="02020603050405020304" pitchFamily="18" charset="0"/>
              </a:rPr>
              <a:t>KORLAKUNTA TRIVENU                - 20BQ1A1286</a:t>
            </a:r>
          </a:p>
        </p:txBody>
      </p:sp>
      <p:sp>
        <p:nvSpPr>
          <p:cNvPr id="4" name="TextBox 3">
            <a:extLst>
              <a:ext uri="{FF2B5EF4-FFF2-40B4-BE49-F238E27FC236}">
                <a16:creationId xmlns:a16="http://schemas.microsoft.com/office/drawing/2014/main" id="{45303C75-195B-12E0-413C-B5A1B2B501BE}"/>
              </a:ext>
            </a:extLst>
          </p:cNvPr>
          <p:cNvSpPr txBox="1"/>
          <p:nvPr/>
        </p:nvSpPr>
        <p:spPr>
          <a:xfrm>
            <a:off x="1524000" y="5425609"/>
            <a:ext cx="6643165" cy="1200329"/>
          </a:xfrm>
          <a:prstGeom prst="rect">
            <a:avLst/>
          </a:prstGeom>
          <a:noFill/>
        </p:spPr>
        <p:txBody>
          <a:bodyPr wrap="none" rtlCol="0">
            <a:spAutoFit/>
          </a:bodyPr>
          <a:lstStyle/>
          <a:p>
            <a:pPr algn="ctr"/>
            <a:r>
              <a:rPr lang="en-IN" sz="2400" b="1" dirty="0">
                <a:latin typeface="Times New Roman" panose="02020603050405020304" pitchFamily="18" charset="0"/>
                <a:cs typeface="Times New Roman" panose="02020603050405020304" pitchFamily="18" charset="0"/>
              </a:rPr>
              <a:t>Department of Information Technology</a:t>
            </a:r>
          </a:p>
          <a:p>
            <a:pPr algn="ctr"/>
            <a:r>
              <a:rPr lang="en-IN" sz="2400" b="1" dirty="0">
                <a:latin typeface="Times New Roman" panose="02020603050405020304" pitchFamily="18" charset="0"/>
                <a:cs typeface="Times New Roman" panose="02020603050405020304" pitchFamily="18" charset="0"/>
              </a:rPr>
              <a:t>Vasireddy Venkatadri Institute of Technology</a:t>
            </a:r>
          </a:p>
          <a:p>
            <a:pPr algn="ctr"/>
            <a:r>
              <a:rPr lang="en-IN" sz="2400" b="1" dirty="0">
                <a:latin typeface="Times New Roman" panose="02020603050405020304" pitchFamily="18" charset="0"/>
                <a:cs typeface="Times New Roman" panose="02020603050405020304" pitchFamily="18" charset="0"/>
              </a:rPr>
              <a:t>Padakakani Mandal, Namburu, Gunturu-522508</a:t>
            </a:r>
          </a:p>
        </p:txBody>
      </p:sp>
      <p:pic>
        <p:nvPicPr>
          <p:cNvPr id="1026" name="Picture 2">
            <a:extLst>
              <a:ext uri="{FF2B5EF4-FFF2-40B4-BE49-F238E27FC236}">
                <a16:creationId xmlns:a16="http://schemas.microsoft.com/office/drawing/2014/main" id="{6FC8150C-DAB6-2BB0-F059-6EDD37ED40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7289" y="1132302"/>
            <a:ext cx="1869415" cy="1304243"/>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2">
            <a:extLst>
              <a:ext uri="{FF2B5EF4-FFF2-40B4-BE49-F238E27FC236}">
                <a16:creationId xmlns:a16="http://schemas.microsoft.com/office/drawing/2014/main" id="{5B7D8486-C064-DD64-27F5-4160B3777AFD}"/>
              </a:ext>
            </a:extLst>
          </p:cNvPr>
          <p:cNvSpPr txBox="1">
            <a:spLocks/>
          </p:cNvSpPr>
          <p:nvPr/>
        </p:nvSpPr>
        <p:spPr>
          <a:xfrm>
            <a:off x="1534883" y="2459546"/>
            <a:ext cx="6074229" cy="1304244"/>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nSpc>
                <a:spcPct val="100000"/>
              </a:lnSpc>
              <a:spcBef>
                <a:spcPts val="0"/>
              </a:spcBef>
            </a:pPr>
            <a:r>
              <a:rPr lang="en-IN" sz="2400" b="1" dirty="0">
                <a:latin typeface="Times New Roman" panose="02020603050405020304" pitchFamily="18" charset="0"/>
                <a:cs typeface="Times New Roman" panose="02020603050405020304" pitchFamily="18" charset="0"/>
              </a:rPr>
              <a:t>Under The Supervision  of </a:t>
            </a:r>
          </a:p>
          <a:p>
            <a:pPr>
              <a:lnSpc>
                <a:spcPct val="100000"/>
              </a:lnSpc>
              <a:spcBef>
                <a:spcPts val="0"/>
              </a:spcBef>
            </a:pPr>
            <a:r>
              <a:rPr lang="en-IN" sz="2400" dirty="0">
                <a:latin typeface="Times New Roman" panose="02020603050405020304" pitchFamily="18" charset="0"/>
                <a:cs typeface="Times New Roman" panose="02020603050405020304" pitchFamily="18" charset="0"/>
              </a:rPr>
              <a:t>Mrs. SK. Mulla Almas </a:t>
            </a:r>
            <a:r>
              <a:rPr lang="en-IN" sz="1200" dirty="0">
                <a:latin typeface="Times New Roman" panose="02020603050405020304" pitchFamily="18" charset="0"/>
                <a:cs typeface="Times New Roman" panose="02020603050405020304" pitchFamily="18" charset="0"/>
              </a:rPr>
              <a:t>M.Tech</a:t>
            </a:r>
            <a:endParaRPr lang="en-IN" sz="1100" dirty="0">
              <a:latin typeface="Times New Roman" panose="02020603050405020304" pitchFamily="18" charset="0"/>
              <a:cs typeface="Times New Roman" panose="02020603050405020304" pitchFamily="18" charset="0"/>
            </a:endParaRPr>
          </a:p>
          <a:p>
            <a:pPr>
              <a:lnSpc>
                <a:spcPct val="100000"/>
              </a:lnSpc>
              <a:spcBef>
                <a:spcPts val="0"/>
              </a:spcBef>
            </a:pPr>
            <a:r>
              <a:rPr lang="en-IN" sz="2400" dirty="0">
                <a:latin typeface="Times New Roman" panose="02020603050405020304" pitchFamily="18" charset="0"/>
                <a:cs typeface="Times New Roman" panose="02020603050405020304" pitchFamily="18" charset="0"/>
              </a:rPr>
              <a:t>Assistant Professor</a:t>
            </a:r>
          </a:p>
        </p:txBody>
      </p:sp>
      <p:sp>
        <p:nvSpPr>
          <p:cNvPr id="7" name="Slide Number Placeholder 6">
            <a:extLst>
              <a:ext uri="{FF2B5EF4-FFF2-40B4-BE49-F238E27FC236}">
                <a16:creationId xmlns:a16="http://schemas.microsoft.com/office/drawing/2014/main" id="{6819915E-C7A9-434D-D973-FCDF912E4308}"/>
              </a:ext>
            </a:extLst>
          </p:cNvPr>
          <p:cNvSpPr>
            <a:spLocks noGrp="1"/>
          </p:cNvSpPr>
          <p:nvPr>
            <p:ph type="sldNum" sz="quarter" idx="12"/>
          </p:nvPr>
        </p:nvSpPr>
        <p:spPr/>
        <p:txBody>
          <a:bodyPr/>
          <a:lstStyle/>
          <a:p>
            <a:fld id="{31958867-1DDC-4412-8EC2-97F2AFA60749}" type="slidenum">
              <a:rPr lang="en-IN" smtClean="0"/>
              <a:t>1</a:t>
            </a:fld>
            <a:endParaRPr lang="en-IN" dirty="0"/>
          </a:p>
        </p:txBody>
      </p:sp>
    </p:spTree>
    <p:extLst>
      <p:ext uri="{BB962C8B-B14F-4D97-AF65-F5344CB8AC3E}">
        <p14:creationId xmlns:p14="http://schemas.microsoft.com/office/powerpoint/2010/main" val="12257604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C021B-F642-F502-6DFC-B2345542415D}"/>
              </a:ext>
            </a:extLst>
          </p:cNvPr>
          <p:cNvSpPr>
            <a:spLocks noGrp="1"/>
          </p:cNvSpPr>
          <p:nvPr>
            <p:ph type="title"/>
          </p:nvPr>
        </p:nvSpPr>
        <p:spPr>
          <a:xfrm>
            <a:off x="628650" y="500399"/>
            <a:ext cx="7886700" cy="468315"/>
          </a:xfrm>
        </p:spPr>
        <p:txBody>
          <a:bodyPr>
            <a:noAutofit/>
          </a:bodyPr>
          <a:lstStyle/>
          <a:p>
            <a:pPr algn="ctr"/>
            <a:r>
              <a:rPr lang="en-US" sz="3400" b="1" dirty="0">
                <a:latin typeface="Times New Roman" panose="02020603050405020304" pitchFamily="18" charset="0"/>
                <a:cs typeface="Times New Roman" panose="02020603050405020304" pitchFamily="18" charset="0"/>
              </a:rPr>
              <a:t>Hardware and Software Requirements</a:t>
            </a:r>
          </a:p>
        </p:txBody>
      </p:sp>
      <p:sp>
        <p:nvSpPr>
          <p:cNvPr id="7" name="Content Placeholder 6">
            <a:extLst>
              <a:ext uri="{FF2B5EF4-FFF2-40B4-BE49-F238E27FC236}">
                <a16:creationId xmlns:a16="http://schemas.microsoft.com/office/drawing/2014/main" id="{9FEE4CD7-1583-D411-E042-8993946FCC65}"/>
              </a:ext>
            </a:extLst>
          </p:cNvPr>
          <p:cNvSpPr>
            <a:spLocks noGrp="1"/>
          </p:cNvSpPr>
          <p:nvPr>
            <p:ph idx="1"/>
          </p:nvPr>
        </p:nvSpPr>
        <p:spPr>
          <a:xfrm>
            <a:off x="348343" y="1273628"/>
            <a:ext cx="8447314" cy="4310743"/>
          </a:xfrm>
        </p:spPr>
        <p:txBody>
          <a:bodyPr>
            <a:normAutofit/>
          </a:bodyPr>
          <a:lstStyle/>
          <a:p>
            <a:pPr marL="0" indent="0" algn="just">
              <a:buNone/>
            </a:pPr>
            <a:r>
              <a:rPr lang="en-IN" sz="1800" b="1" dirty="0">
                <a:latin typeface="Times New Roman" panose="02020603050405020304" pitchFamily="18" charset="0"/>
                <a:cs typeface="Times New Roman" panose="02020603050405020304" pitchFamily="18" charset="0"/>
              </a:rPr>
              <a:t>Hardware Requirements</a:t>
            </a:r>
          </a:p>
          <a:p>
            <a:pPr marL="0" indent="0" algn="just">
              <a:buNone/>
            </a:pPr>
            <a:endParaRPr lang="en-IN" sz="2000" b="1" dirty="0">
              <a:latin typeface="Times New Roman" panose="02020603050405020304" pitchFamily="18" charset="0"/>
              <a:cs typeface="Times New Roman" panose="02020603050405020304" pitchFamily="18" charset="0"/>
            </a:endParaRPr>
          </a:p>
          <a:p>
            <a:pPr algn="just"/>
            <a:r>
              <a:rPr lang="en-IN" sz="1800" dirty="0">
                <a:latin typeface="Times New Roman"/>
                <a:cs typeface="Times New Roman"/>
              </a:rPr>
              <a:t>Disk Storage 	: 1TB</a:t>
            </a:r>
            <a:r>
              <a:rPr lang="en-IN" sz="1800" spc="-155" dirty="0">
                <a:latin typeface="Times New Roman"/>
                <a:cs typeface="Times New Roman"/>
              </a:rPr>
              <a:t> </a:t>
            </a:r>
            <a:r>
              <a:rPr lang="en-IN" sz="1800" spc="5" dirty="0">
                <a:latin typeface="Times New Roman"/>
                <a:cs typeface="Times New Roman"/>
              </a:rPr>
              <a:t>HDD or 256GB SSD</a:t>
            </a:r>
            <a:endParaRPr lang="en-IN" sz="1800" dirty="0">
              <a:latin typeface="Times New Roman"/>
              <a:cs typeface="Times New Roman"/>
            </a:endParaRPr>
          </a:p>
          <a:p>
            <a:pPr algn="just"/>
            <a:r>
              <a:rPr lang="en-IN" sz="1800" dirty="0">
                <a:latin typeface="Times New Roman"/>
                <a:cs typeface="Times New Roman"/>
              </a:rPr>
              <a:t>Ram 			: </a:t>
            </a:r>
            <a:r>
              <a:rPr lang="en-IN" sz="1800" spc="5" dirty="0">
                <a:latin typeface="Times New Roman"/>
                <a:cs typeface="Times New Roman"/>
              </a:rPr>
              <a:t>4GB </a:t>
            </a:r>
            <a:r>
              <a:rPr lang="en-IN" sz="1800" dirty="0">
                <a:latin typeface="Times New Roman"/>
                <a:cs typeface="Times New Roman"/>
              </a:rPr>
              <a:t>or</a:t>
            </a:r>
            <a:r>
              <a:rPr lang="en-IN" sz="1800" spc="-170" dirty="0">
                <a:latin typeface="Times New Roman"/>
                <a:cs typeface="Times New Roman"/>
              </a:rPr>
              <a:t> </a:t>
            </a:r>
            <a:r>
              <a:rPr lang="en-IN" sz="1800" dirty="0">
                <a:latin typeface="Times New Roman"/>
                <a:cs typeface="Times New Roman"/>
              </a:rPr>
              <a:t>above</a:t>
            </a:r>
          </a:p>
          <a:p>
            <a:pPr algn="just"/>
            <a:r>
              <a:rPr lang="en-IN" sz="1800" dirty="0">
                <a:latin typeface="Times New Roman"/>
                <a:cs typeface="Times New Roman"/>
              </a:rPr>
              <a:t>Processor 		: </a:t>
            </a:r>
            <a:r>
              <a:rPr lang="en-IN" sz="1800" spc="-5" dirty="0">
                <a:latin typeface="Times New Roman"/>
                <a:cs typeface="Times New Roman"/>
              </a:rPr>
              <a:t>i3 </a:t>
            </a:r>
            <a:r>
              <a:rPr lang="en-IN" sz="1800" dirty="0">
                <a:latin typeface="Times New Roman"/>
                <a:cs typeface="Times New Roman"/>
              </a:rPr>
              <a:t>or</a:t>
            </a:r>
            <a:r>
              <a:rPr lang="en-IN" sz="1800" spc="-200" dirty="0">
                <a:latin typeface="Times New Roman"/>
                <a:cs typeface="Times New Roman"/>
              </a:rPr>
              <a:t> </a:t>
            </a:r>
            <a:r>
              <a:rPr lang="en-IN" sz="1800" dirty="0">
                <a:latin typeface="Times New Roman"/>
                <a:cs typeface="Times New Roman"/>
              </a:rPr>
              <a:t>above</a:t>
            </a:r>
          </a:p>
          <a:p>
            <a:pPr algn="just"/>
            <a:endParaRPr lang="en-IN" sz="2000" b="1" dirty="0">
              <a:latin typeface="Times New Roman" panose="02020603050405020304" pitchFamily="18" charset="0"/>
              <a:cs typeface="Times New Roman" panose="02020603050405020304" pitchFamily="18" charset="0"/>
            </a:endParaRPr>
          </a:p>
          <a:p>
            <a:pPr marL="0" indent="0" algn="just">
              <a:buNone/>
            </a:pPr>
            <a:r>
              <a:rPr lang="en-IN" sz="1800" b="1" dirty="0">
                <a:latin typeface="Times New Roman" panose="02020603050405020304" pitchFamily="18" charset="0"/>
                <a:cs typeface="Times New Roman" panose="02020603050405020304" pitchFamily="18" charset="0"/>
              </a:rPr>
              <a:t>Software Requirements</a:t>
            </a:r>
          </a:p>
          <a:p>
            <a:pPr marL="0" indent="0" algn="just">
              <a:buNone/>
            </a:pPr>
            <a:endParaRPr lang="en-IN" sz="2000" b="1" dirty="0">
              <a:latin typeface="Times New Roman" panose="02020603050405020304" pitchFamily="18" charset="0"/>
              <a:cs typeface="Times New Roman" panose="02020603050405020304" pitchFamily="18" charset="0"/>
            </a:endParaRPr>
          </a:p>
          <a:p>
            <a:pPr algn="just"/>
            <a:r>
              <a:rPr lang="en-US" sz="1800" dirty="0">
                <a:latin typeface="Times New Roman"/>
                <a:cs typeface="Times New Roman"/>
              </a:rPr>
              <a:t>Operating</a:t>
            </a:r>
            <a:r>
              <a:rPr lang="en-US" sz="1800" spc="-75" dirty="0">
                <a:latin typeface="Times New Roman"/>
                <a:cs typeface="Times New Roman"/>
              </a:rPr>
              <a:t> </a:t>
            </a:r>
            <a:r>
              <a:rPr lang="en-US" sz="1800" dirty="0">
                <a:latin typeface="Times New Roman"/>
                <a:cs typeface="Times New Roman"/>
              </a:rPr>
              <a:t>System</a:t>
            </a:r>
            <a:r>
              <a:rPr lang="en-US" sz="1800" spc="-15" dirty="0">
                <a:latin typeface="Times New Roman"/>
                <a:cs typeface="Times New Roman"/>
              </a:rPr>
              <a:t> 	</a:t>
            </a:r>
            <a:r>
              <a:rPr lang="en-US" sz="1800" dirty="0">
                <a:latin typeface="Times New Roman"/>
                <a:cs typeface="Times New Roman"/>
              </a:rPr>
              <a:t>:</a:t>
            </a:r>
            <a:r>
              <a:rPr lang="en-US" sz="1800" spc="-30" dirty="0">
                <a:latin typeface="Times New Roman"/>
                <a:cs typeface="Times New Roman"/>
              </a:rPr>
              <a:t> </a:t>
            </a:r>
            <a:r>
              <a:rPr lang="en-US" sz="1800" dirty="0">
                <a:latin typeface="Times New Roman"/>
                <a:cs typeface="Times New Roman"/>
              </a:rPr>
              <a:t>Microsoft</a:t>
            </a:r>
            <a:r>
              <a:rPr lang="en-US" sz="1800" spc="-140" dirty="0">
                <a:latin typeface="Times New Roman"/>
                <a:cs typeface="Times New Roman"/>
              </a:rPr>
              <a:t> </a:t>
            </a:r>
            <a:r>
              <a:rPr lang="en-US" sz="1800" spc="-20" dirty="0">
                <a:latin typeface="Times New Roman"/>
                <a:cs typeface="Times New Roman"/>
              </a:rPr>
              <a:t>Windows</a:t>
            </a:r>
            <a:r>
              <a:rPr lang="en-US" sz="1800" spc="-150" dirty="0">
                <a:latin typeface="Times New Roman"/>
                <a:cs typeface="Times New Roman"/>
              </a:rPr>
              <a:t> </a:t>
            </a:r>
            <a:r>
              <a:rPr lang="en-US" sz="1800" dirty="0">
                <a:latin typeface="Times New Roman"/>
                <a:cs typeface="Times New Roman"/>
              </a:rPr>
              <a:t>08</a:t>
            </a:r>
            <a:r>
              <a:rPr lang="en-US" sz="1800" spc="-5" dirty="0">
                <a:latin typeface="Times New Roman"/>
                <a:cs typeface="Times New Roman"/>
              </a:rPr>
              <a:t> </a:t>
            </a:r>
            <a:r>
              <a:rPr lang="en-US" sz="1800" dirty="0">
                <a:latin typeface="Times New Roman"/>
                <a:cs typeface="Times New Roman"/>
              </a:rPr>
              <a:t>or</a:t>
            </a:r>
            <a:r>
              <a:rPr lang="en-US" sz="1800" spc="-25" dirty="0">
                <a:latin typeface="Times New Roman"/>
                <a:cs typeface="Times New Roman"/>
              </a:rPr>
              <a:t> </a:t>
            </a:r>
            <a:r>
              <a:rPr lang="en-US" sz="1800" dirty="0">
                <a:latin typeface="Times New Roman"/>
                <a:cs typeface="Times New Roman"/>
              </a:rPr>
              <a:t>above</a:t>
            </a:r>
          </a:p>
          <a:p>
            <a:pPr algn="just"/>
            <a:r>
              <a:rPr lang="en-IN" sz="1800" dirty="0">
                <a:latin typeface="Times New Roman"/>
                <a:cs typeface="Times New Roman"/>
              </a:rPr>
              <a:t>Code Editor 		: Saturn Cloud</a:t>
            </a:r>
          </a:p>
          <a:p>
            <a:pPr algn="just"/>
            <a:r>
              <a:rPr lang="en-US" sz="1800" dirty="0">
                <a:latin typeface="Times New Roman"/>
                <a:cs typeface="Times New Roman"/>
              </a:rPr>
              <a:t>Languages 		: Python 3.7 or</a:t>
            </a:r>
            <a:r>
              <a:rPr lang="en-US" sz="1800" spc="-210" dirty="0">
                <a:latin typeface="Times New Roman"/>
                <a:cs typeface="Times New Roman"/>
              </a:rPr>
              <a:t> </a:t>
            </a:r>
            <a:r>
              <a:rPr lang="en-US" sz="1800" dirty="0">
                <a:latin typeface="Times New Roman"/>
                <a:cs typeface="Times New Roman"/>
              </a:rPr>
              <a:t>above</a:t>
            </a:r>
          </a:p>
          <a:p>
            <a:pPr algn="just"/>
            <a:r>
              <a:rPr lang="en-IN" sz="1800" dirty="0">
                <a:latin typeface="Times New Roman"/>
                <a:cs typeface="Times New Roman"/>
              </a:rPr>
              <a:t>Libraries 		: Pandas, </a:t>
            </a:r>
            <a:r>
              <a:rPr lang="en-IN" sz="1800" spc="-45" dirty="0">
                <a:latin typeface="Times New Roman"/>
                <a:cs typeface="Times New Roman"/>
              </a:rPr>
              <a:t>Numpy, </a:t>
            </a:r>
            <a:r>
              <a:rPr lang="en-IN" sz="1800" spc="-10" dirty="0">
                <a:latin typeface="Times New Roman"/>
                <a:cs typeface="Times New Roman"/>
              </a:rPr>
              <a:t>Matplotlib, </a:t>
            </a:r>
            <a:r>
              <a:rPr lang="en-IN" sz="1800" dirty="0">
                <a:latin typeface="Times New Roman"/>
                <a:cs typeface="Times New Roman"/>
              </a:rPr>
              <a:t>Keras,</a:t>
            </a:r>
            <a:r>
              <a:rPr lang="en-IN" sz="1800" spc="-185" dirty="0">
                <a:latin typeface="Times New Roman"/>
                <a:cs typeface="Times New Roman"/>
              </a:rPr>
              <a:t> </a:t>
            </a:r>
            <a:r>
              <a:rPr lang="en-IN" sz="1800" spc="-5" dirty="0">
                <a:latin typeface="Times New Roman"/>
                <a:cs typeface="Times New Roman"/>
              </a:rPr>
              <a:t>Scikit-learn</a:t>
            </a:r>
            <a:endParaRPr lang="en-IN" sz="1800" dirty="0">
              <a:latin typeface="Times New Roman"/>
              <a:cs typeface="Times New Roman"/>
            </a:endParaRPr>
          </a:p>
          <a:p>
            <a:pPr algn="just"/>
            <a:endParaRPr lang="en-IN" sz="18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9A1B0C16-5549-46D5-58C3-71DBA481C1FB}"/>
              </a:ext>
            </a:extLst>
          </p:cNvPr>
          <p:cNvSpPr>
            <a:spLocks noGrp="1"/>
          </p:cNvSpPr>
          <p:nvPr>
            <p:ph type="sldNum" sz="quarter" idx="12"/>
          </p:nvPr>
        </p:nvSpPr>
        <p:spPr/>
        <p:txBody>
          <a:bodyPr/>
          <a:lstStyle/>
          <a:p>
            <a:fld id="{31958867-1DDC-4412-8EC2-97F2AFA60749}" type="slidenum">
              <a:rPr lang="en-IN" smtClean="0"/>
              <a:t>10</a:t>
            </a:fld>
            <a:endParaRPr lang="en-IN"/>
          </a:p>
        </p:txBody>
      </p:sp>
    </p:spTree>
    <p:extLst>
      <p:ext uri="{BB962C8B-B14F-4D97-AF65-F5344CB8AC3E}">
        <p14:creationId xmlns:p14="http://schemas.microsoft.com/office/powerpoint/2010/main" val="2611169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C021B-F642-F502-6DFC-B2345542415D}"/>
              </a:ext>
            </a:extLst>
          </p:cNvPr>
          <p:cNvSpPr>
            <a:spLocks noGrp="1"/>
          </p:cNvSpPr>
          <p:nvPr>
            <p:ph type="title"/>
          </p:nvPr>
        </p:nvSpPr>
        <p:spPr>
          <a:xfrm>
            <a:off x="628650" y="624806"/>
            <a:ext cx="7886700" cy="468315"/>
          </a:xfrm>
        </p:spPr>
        <p:txBody>
          <a:bodyPr>
            <a:noAutofit/>
          </a:bodyPr>
          <a:lstStyle/>
          <a:p>
            <a:pPr algn="ctr" rtl="0" eaLnBrk="1" latinLnBrk="0" hangingPunct="1">
              <a:lnSpc>
                <a:spcPct val="90000"/>
              </a:lnSpc>
              <a:spcBef>
                <a:spcPts val="750"/>
              </a:spcBef>
              <a:spcAft>
                <a:spcPts val="0"/>
              </a:spcAft>
              <a:buClrTx/>
              <a:buSzPts val="3200"/>
            </a:pPr>
            <a:r>
              <a:rPr lang="en-IN" sz="3400" b="1" dirty="0">
                <a:solidFill>
                  <a:srgbClr val="000000"/>
                </a:solidFill>
                <a:latin typeface="Times New Roman" panose="02020603050405020304" pitchFamily="18" charset="0"/>
                <a:ea typeface="+mn-ea"/>
                <a:cs typeface="Times New Roman" panose="02020603050405020304" pitchFamily="18" charset="0"/>
              </a:rPr>
              <a:t>Proposed System Design</a:t>
            </a:r>
          </a:p>
        </p:txBody>
      </p:sp>
      <p:sp>
        <p:nvSpPr>
          <p:cNvPr id="3" name="Slide Number Placeholder 2">
            <a:extLst>
              <a:ext uri="{FF2B5EF4-FFF2-40B4-BE49-F238E27FC236}">
                <a16:creationId xmlns:a16="http://schemas.microsoft.com/office/drawing/2014/main" id="{B1E547E5-2522-FF41-F672-0982B8183896}"/>
              </a:ext>
            </a:extLst>
          </p:cNvPr>
          <p:cNvSpPr>
            <a:spLocks noGrp="1"/>
          </p:cNvSpPr>
          <p:nvPr>
            <p:ph type="sldNum" sz="quarter" idx="12"/>
          </p:nvPr>
        </p:nvSpPr>
        <p:spPr/>
        <p:txBody>
          <a:bodyPr/>
          <a:lstStyle/>
          <a:p>
            <a:fld id="{31958867-1DDC-4412-8EC2-97F2AFA60749}" type="slidenum">
              <a:rPr lang="en-IN" smtClean="0"/>
              <a:t>11</a:t>
            </a:fld>
            <a:endParaRPr lang="en-IN"/>
          </a:p>
        </p:txBody>
      </p:sp>
      <p:sp>
        <p:nvSpPr>
          <p:cNvPr id="5" name="Content Placeholder 4">
            <a:extLst>
              <a:ext uri="{FF2B5EF4-FFF2-40B4-BE49-F238E27FC236}">
                <a16:creationId xmlns:a16="http://schemas.microsoft.com/office/drawing/2014/main" id="{7344B398-6A68-928E-C3F9-3A7729C7F082}"/>
              </a:ext>
            </a:extLst>
          </p:cNvPr>
          <p:cNvSpPr>
            <a:spLocks noGrp="1"/>
          </p:cNvSpPr>
          <p:nvPr>
            <p:ph idx="1"/>
          </p:nvPr>
        </p:nvSpPr>
        <p:spPr>
          <a:xfrm>
            <a:off x="628650" y="1356189"/>
            <a:ext cx="7886700" cy="4820774"/>
          </a:xfrm>
        </p:spPr>
        <p:txBody>
          <a:bodyPr/>
          <a:lstStyle/>
          <a:p>
            <a:pPr marL="0" indent="0">
              <a:buNone/>
            </a:pPr>
            <a:r>
              <a:rPr lang="en-IN" sz="1800" b="1" dirty="0" err="1"/>
              <a:t>Usecase</a:t>
            </a:r>
            <a:r>
              <a:rPr lang="en-IN" sz="1800" b="1" dirty="0"/>
              <a:t> Diagram</a:t>
            </a:r>
          </a:p>
        </p:txBody>
      </p:sp>
      <p:pic>
        <p:nvPicPr>
          <p:cNvPr id="7" name="Picture 6">
            <a:extLst>
              <a:ext uri="{FF2B5EF4-FFF2-40B4-BE49-F238E27FC236}">
                <a16:creationId xmlns:a16="http://schemas.microsoft.com/office/drawing/2014/main" id="{31645586-F511-8956-71A3-6C769807A0DF}"/>
              </a:ext>
            </a:extLst>
          </p:cNvPr>
          <p:cNvPicPr>
            <a:picLocks noChangeAspect="1"/>
          </p:cNvPicPr>
          <p:nvPr/>
        </p:nvPicPr>
        <p:blipFill>
          <a:blip r:embed="rId2"/>
          <a:stretch>
            <a:fillRect/>
          </a:stretch>
        </p:blipFill>
        <p:spPr>
          <a:xfrm>
            <a:off x="1608877" y="1808373"/>
            <a:ext cx="5926246" cy="4621384"/>
          </a:xfrm>
          <a:prstGeom prst="rect">
            <a:avLst/>
          </a:prstGeom>
        </p:spPr>
      </p:pic>
    </p:spTree>
    <p:extLst>
      <p:ext uri="{BB962C8B-B14F-4D97-AF65-F5344CB8AC3E}">
        <p14:creationId xmlns:p14="http://schemas.microsoft.com/office/powerpoint/2010/main" val="4040007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C021B-F642-F502-6DFC-B2345542415D}"/>
              </a:ext>
            </a:extLst>
          </p:cNvPr>
          <p:cNvSpPr>
            <a:spLocks noGrp="1"/>
          </p:cNvSpPr>
          <p:nvPr>
            <p:ph type="title"/>
          </p:nvPr>
        </p:nvSpPr>
        <p:spPr>
          <a:xfrm>
            <a:off x="628650" y="624806"/>
            <a:ext cx="7886700" cy="468315"/>
          </a:xfrm>
        </p:spPr>
        <p:txBody>
          <a:bodyPr>
            <a:noAutofit/>
          </a:bodyPr>
          <a:lstStyle/>
          <a:p>
            <a:pPr algn="ctr" rtl="0" eaLnBrk="1" latinLnBrk="0" hangingPunct="1">
              <a:lnSpc>
                <a:spcPct val="90000"/>
              </a:lnSpc>
              <a:spcBef>
                <a:spcPts val="750"/>
              </a:spcBef>
              <a:spcAft>
                <a:spcPts val="0"/>
              </a:spcAft>
              <a:buClrTx/>
              <a:buSzPts val="3200"/>
            </a:pPr>
            <a:r>
              <a:rPr lang="en-IN" sz="3400" b="1" dirty="0">
                <a:solidFill>
                  <a:srgbClr val="000000"/>
                </a:solidFill>
                <a:latin typeface="Times New Roman" panose="02020603050405020304" pitchFamily="18" charset="0"/>
                <a:ea typeface="+mn-ea"/>
                <a:cs typeface="Times New Roman" panose="02020603050405020304" pitchFamily="18" charset="0"/>
              </a:rPr>
              <a:t>Proposed System Design</a:t>
            </a:r>
          </a:p>
        </p:txBody>
      </p:sp>
      <p:sp>
        <p:nvSpPr>
          <p:cNvPr id="3" name="Slide Number Placeholder 2">
            <a:extLst>
              <a:ext uri="{FF2B5EF4-FFF2-40B4-BE49-F238E27FC236}">
                <a16:creationId xmlns:a16="http://schemas.microsoft.com/office/drawing/2014/main" id="{B1E547E5-2522-FF41-F672-0982B8183896}"/>
              </a:ext>
            </a:extLst>
          </p:cNvPr>
          <p:cNvSpPr>
            <a:spLocks noGrp="1"/>
          </p:cNvSpPr>
          <p:nvPr>
            <p:ph type="sldNum" sz="quarter" idx="12"/>
          </p:nvPr>
        </p:nvSpPr>
        <p:spPr/>
        <p:txBody>
          <a:bodyPr/>
          <a:lstStyle/>
          <a:p>
            <a:fld id="{31958867-1DDC-4412-8EC2-97F2AFA60749}" type="slidenum">
              <a:rPr lang="en-IN" smtClean="0"/>
              <a:t>12</a:t>
            </a:fld>
            <a:endParaRPr lang="en-IN"/>
          </a:p>
        </p:txBody>
      </p:sp>
      <p:sp>
        <p:nvSpPr>
          <p:cNvPr id="5" name="Content Placeholder 4">
            <a:extLst>
              <a:ext uri="{FF2B5EF4-FFF2-40B4-BE49-F238E27FC236}">
                <a16:creationId xmlns:a16="http://schemas.microsoft.com/office/drawing/2014/main" id="{7344B398-6A68-928E-C3F9-3A7729C7F082}"/>
              </a:ext>
            </a:extLst>
          </p:cNvPr>
          <p:cNvSpPr>
            <a:spLocks noGrp="1"/>
          </p:cNvSpPr>
          <p:nvPr>
            <p:ph idx="1"/>
          </p:nvPr>
        </p:nvSpPr>
        <p:spPr>
          <a:xfrm>
            <a:off x="628650" y="1356189"/>
            <a:ext cx="7886700" cy="4820774"/>
          </a:xfrm>
        </p:spPr>
        <p:txBody>
          <a:bodyPr/>
          <a:lstStyle/>
          <a:p>
            <a:pPr marL="0" indent="0">
              <a:buNone/>
            </a:pPr>
            <a:r>
              <a:rPr lang="en-IN" sz="1800" b="1" dirty="0" err="1"/>
              <a:t>Usecase</a:t>
            </a:r>
            <a:r>
              <a:rPr lang="en-IN" sz="1800" b="1" dirty="0"/>
              <a:t> Diagram</a:t>
            </a:r>
          </a:p>
        </p:txBody>
      </p:sp>
      <p:pic>
        <p:nvPicPr>
          <p:cNvPr id="4" name="Picture 3">
            <a:extLst>
              <a:ext uri="{FF2B5EF4-FFF2-40B4-BE49-F238E27FC236}">
                <a16:creationId xmlns:a16="http://schemas.microsoft.com/office/drawing/2014/main" id="{4551C6E3-484A-47A8-7BE5-DEC34A20CFA4}"/>
              </a:ext>
            </a:extLst>
          </p:cNvPr>
          <p:cNvPicPr>
            <a:picLocks noChangeAspect="1"/>
          </p:cNvPicPr>
          <p:nvPr/>
        </p:nvPicPr>
        <p:blipFill>
          <a:blip r:embed="rId2"/>
          <a:stretch>
            <a:fillRect/>
          </a:stretch>
        </p:blipFill>
        <p:spPr>
          <a:xfrm>
            <a:off x="1455850" y="1833179"/>
            <a:ext cx="6388740" cy="4672475"/>
          </a:xfrm>
          <a:prstGeom prst="rect">
            <a:avLst/>
          </a:prstGeom>
        </p:spPr>
      </p:pic>
    </p:spTree>
    <p:extLst>
      <p:ext uri="{BB962C8B-B14F-4D97-AF65-F5344CB8AC3E}">
        <p14:creationId xmlns:p14="http://schemas.microsoft.com/office/powerpoint/2010/main" val="2770014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C021B-F642-F502-6DFC-B2345542415D}"/>
              </a:ext>
            </a:extLst>
          </p:cNvPr>
          <p:cNvSpPr>
            <a:spLocks noGrp="1"/>
          </p:cNvSpPr>
          <p:nvPr>
            <p:ph type="title"/>
          </p:nvPr>
        </p:nvSpPr>
        <p:spPr>
          <a:xfrm>
            <a:off x="628650" y="624806"/>
            <a:ext cx="7886700" cy="468315"/>
          </a:xfrm>
        </p:spPr>
        <p:txBody>
          <a:bodyPr>
            <a:noAutofit/>
          </a:bodyPr>
          <a:lstStyle/>
          <a:p>
            <a:pPr algn="ctr" rtl="0" eaLnBrk="1" latinLnBrk="0" hangingPunct="1">
              <a:lnSpc>
                <a:spcPct val="90000"/>
              </a:lnSpc>
              <a:spcBef>
                <a:spcPts val="750"/>
              </a:spcBef>
              <a:spcAft>
                <a:spcPts val="0"/>
              </a:spcAft>
              <a:buClrTx/>
              <a:buSzPts val="3200"/>
            </a:pPr>
            <a:r>
              <a:rPr lang="en-IN" sz="3400" b="1" dirty="0">
                <a:solidFill>
                  <a:srgbClr val="000000"/>
                </a:solidFill>
                <a:latin typeface="Times New Roman" panose="02020603050405020304" pitchFamily="18" charset="0"/>
                <a:ea typeface="+mn-ea"/>
                <a:cs typeface="Times New Roman" panose="02020603050405020304" pitchFamily="18" charset="0"/>
              </a:rPr>
              <a:t>Proposed System Design</a:t>
            </a:r>
          </a:p>
        </p:txBody>
      </p:sp>
      <p:sp>
        <p:nvSpPr>
          <p:cNvPr id="3" name="Slide Number Placeholder 2">
            <a:extLst>
              <a:ext uri="{FF2B5EF4-FFF2-40B4-BE49-F238E27FC236}">
                <a16:creationId xmlns:a16="http://schemas.microsoft.com/office/drawing/2014/main" id="{B1E547E5-2522-FF41-F672-0982B8183896}"/>
              </a:ext>
            </a:extLst>
          </p:cNvPr>
          <p:cNvSpPr>
            <a:spLocks noGrp="1"/>
          </p:cNvSpPr>
          <p:nvPr>
            <p:ph type="sldNum" sz="quarter" idx="12"/>
          </p:nvPr>
        </p:nvSpPr>
        <p:spPr/>
        <p:txBody>
          <a:bodyPr/>
          <a:lstStyle/>
          <a:p>
            <a:fld id="{31958867-1DDC-4412-8EC2-97F2AFA60749}" type="slidenum">
              <a:rPr lang="en-IN" smtClean="0"/>
              <a:t>13</a:t>
            </a:fld>
            <a:endParaRPr lang="en-IN"/>
          </a:p>
        </p:txBody>
      </p:sp>
      <p:sp>
        <p:nvSpPr>
          <p:cNvPr id="5" name="Content Placeholder 4">
            <a:extLst>
              <a:ext uri="{FF2B5EF4-FFF2-40B4-BE49-F238E27FC236}">
                <a16:creationId xmlns:a16="http://schemas.microsoft.com/office/drawing/2014/main" id="{7344B398-6A68-928E-C3F9-3A7729C7F082}"/>
              </a:ext>
            </a:extLst>
          </p:cNvPr>
          <p:cNvSpPr>
            <a:spLocks noGrp="1"/>
          </p:cNvSpPr>
          <p:nvPr>
            <p:ph idx="1"/>
          </p:nvPr>
        </p:nvSpPr>
        <p:spPr>
          <a:xfrm>
            <a:off x="628650" y="1356189"/>
            <a:ext cx="7886700" cy="4820774"/>
          </a:xfrm>
        </p:spPr>
        <p:txBody>
          <a:bodyPr/>
          <a:lstStyle/>
          <a:p>
            <a:pPr marL="0" indent="0">
              <a:buNone/>
            </a:pPr>
            <a:r>
              <a:rPr lang="en-IN" sz="1800" b="1" dirty="0"/>
              <a:t>Sequence Diagram</a:t>
            </a:r>
          </a:p>
        </p:txBody>
      </p:sp>
      <p:pic>
        <p:nvPicPr>
          <p:cNvPr id="4" name="Picture 3">
            <a:extLst>
              <a:ext uri="{FF2B5EF4-FFF2-40B4-BE49-F238E27FC236}">
                <a16:creationId xmlns:a16="http://schemas.microsoft.com/office/drawing/2014/main" id="{4551C6E3-484A-47A8-7BE5-DEC34A20CFA4}"/>
              </a:ext>
            </a:extLst>
          </p:cNvPr>
          <p:cNvPicPr>
            <a:picLocks noChangeAspect="1"/>
          </p:cNvPicPr>
          <p:nvPr/>
        </p:nvPicPr>
        <p:blipFill>
          <a:blip r:embed="rId2"/>
          <a:stretch>
            <a:fillRect/>
          </a:stretch>
        </p:blipFill>
        <p:spPr>
          <a:xfrm>
            <a:off x="1455850" y="1833179"/>
            <a:ext cx="6388740" cy="4672475"/>
          </a:xfrm>
          <a:prstGeom prst="rect">
            <a:avLst/>
          </a:prstGeom>
        </p:spPr>
      </p:pic>
      <p:pic>
        <p:nvPicPr>
          <p:cNvPr id="6" name="Picture 5">
            <a:extLst>
              <a:ext uri="{FF2B5EF4-FFF2-40B4-BE49-F238E27FC236}">
                <a16:creationId xmlns:a16="http://schemas.microsoft.com/office/drawing/2014/main" id="{FCA1BCC4-AD61-C3CC-7C0E-BA810B210095}"/>
              </a:ext>
            </a:extLst>
          </p:cNvPr>
          <p:cNvPicPr>
            <a:picLocks noChangeAspect="1"/>
          </p:cNvPicPr>
          <p:nvPr/>
        </p:nvPicPr>
        <p:blipFill>
          <a:blip r:embed="rId3"/>
          <a:stretch>
            <a:fillRect/>
          </a:stretch>
        </p:blipFill>
        <p:spPr>
          <a:xfrm>
            <a:off x="1280160" y="1891350"/>
            <a:ext cx="6718433" cy="4647563"/>
          </a:xfrm>
          <a:prstGeom prst="rect">
            <a:avLst/>
          </a:prstGeom>
        </p:spPr>
      </p:pic>
    </p:spTree>
    <p:extLst>
      <p:ext uri="{BB962C8B-B14F-4D97-AF65-F5344CB8AC3E}">
        <p14:creationId xmlns:p14="http://schemas.microsoft.com/office/powerpoint/2010/main" val="3867421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C021B-F642-F502-6DFC-B2345542415D}"/>
              </a:ext>
            </a:extLst>
          </p:cNvPr>
          <p:cNvSpPr>
            <a:spLocks noGrp="1"/>
          </p:cNvSpPr>
          <p:nvPr>
            <p:ph type="title"/>
          </p:nvPr>
        </p:nvSpPr>
        <p:spPr>
          <a:xfrm>
            <a:off x="628650" y="624806"/>
            <a:ext cx="7886700" cy="468315"/>
          </a:xfrm>
        </p:spPr>
        <p:txBody>
          <a:bodyPr>
            <a:noAutofit/>
          </a:bodyPr>
          <a:lstStyle/>
          <a:p>
            <a:pPr algn="ctr" rtl="0" eaLnBrk="1" latinLnBrk="0" hangingPunct="1">
              <a:lnSpc>
                <a:spcPct val="90000"/>
              </a:lnSpc>
              <a:spcBef>
                <a:spcPts val="750"/>
              </a:spcBef>
              <a:spcAft>
                <a:spcPts val="0"/>
              </a:spcAft>
              <a:buClrTx/>
              <a:buSzPts val="3200"/>
            </a:pPr>
            <a:r>
              <a:rPr lang="en-IN" sz="3400" b="1" dirty="0">
                <a:solidFill>
                  <a:srgbClr val="000000"/>
                </a:solidFill>
                <a:latin typeface="Times New Roman" panose="02020603050405020304" pitchFamily="18" charset="0"/>
                <a:ea typeface="+mn-ea"/>
                <a:cs typeface="Times New Roman" panose="02020603050405020304" pitchFamily="18" charset="0"/>
              </a:rPr>
              <a:t>Proposed System Design</a:t>
            </a:r>
          </a:p>
        </p:txBody>
      </p:sp>
      <p:sp>
        <p:nvSpPr>
          <p:cNvPr id="3" name="Slide Number Placeholder 2">
            <a:extLst>
              <a:ext uri="{FF2B5EF4-FFF2-40B4-BE49-F238E27FC236}">
                <a16:creationId xmlns:a16="http://schemas.microsoft.com/office/drawing/2014/main" id="{B1E547E5-2522-FF41-F672-0982B8183896}"/>
              </a:ext>
            </a:extLst>
          </p:cNvPr>
          <p:cNvSpPr>
            <a:spLocks noGrp="1"/>
          </p:cNvSpPr>
          <p:nvPr>
            <p:ph type="sldNum" sz="quarter" idx="12"/>
          </p:nvPr>
        </p:nvSpPr>
        <p:spPr/>
        <p:txBody>
          <a:bodyPr/>
          <a:lstStyle/>
          <a:p>
            <a:fld id="{31958867-1DDC-4412-8EC2-97F2AFA60749}" type="slidenum">
              <a:rPr lang="en-IN" smtClean="0"/>
              <a:t>14</a:t>
            </a:fld>
            <a:endParaRPr lang="en-IN"/>
          </a:p>
        </p:txBody>
      </p:sp>
      <p:sp>
        <p:nvSpPr>
          <p:cNvPr id="5" name="Content Placeholder 4">
            <a:extLst>
              <a:ext uri="{FF2B5EF4-FFF2-40B4-BE49-F238E27FC236}">
                <a16:creationId xmlns:a16="http://schemas.microsoft.com/office/drawing/2014/main" id="{7344B398-6A68-928E-C3F9-3A7729C7F082}"/>
              </a:ext>
            </a:extLst>
          </p:cNvPr>
          <p:cNvSpPr>
            <a:spLocks noGrp="1"/>
          </p:cNvSpPr>
          <p:nvPr>
            <p:ph idx="1"/>
          </p:nvPr>
        </p:nvSpPr>
        <p:spPr>
          <a:xfrm>
            <a:off x="628650" y="1356189"/>
            <a:ext cx="7886700" cy="4820774"/>
          </a:xfrm>
        </p:spPr>
        <p:txBody>
          <a:bodyPr/>
          <a:lstStyle/>
          <a:p>
            <a:pPr marL="0" indent="0">
              <a:buNone/>
            </a:pPr>
            <a:r>
              <a:rPr lang="en-IN" sz="1800" b="1" dirty="0"/>
              <a:t>Class Diagram</a:t>
            </a:r>
          </a:p>
        </p:txBody>
      </p:sp>
      <p:pic>
        <p:nvPicPr>
          <p:cNvPr id="7" name="Picture 6">
            <a:extLst>
              <a:ext uri="{FF2B5EF4-FFF2-40B4-BE49-F238E27FC236}">
                <a16:creationId xmlns:a16="http://schemas.microsoft.com/office/drawing/2014/main" id="{94E982C3-0CB3-E6C7-573A-3CD6F0688D67}"/>
              </a:ext>
            </a:extLst>
          </p:cNvPr>
          <p:cNvPicPr>
            <a:picLocks noChangeAspect="1"/>
          </p:cNvPicPr>
          <p:nvPr/>
        </p:nvPicPr>
        <p:blipFill>
          <a:blip r:embed="rId2"/>
          <a:stretch>
            <a:fillRect/>
          </a:stretch>
        </p:blipFill>
        <p:spPr>
          <a:xfrm>
            <a:off x="914991" y="2078614"/>
            <a:ext cx="7799151" cy="4098349"/>
          </a:xfrm>
          <a:prstGeom prst="rect">
            <a:avLst/>
          </a:prstGeom>
        </p:spPr>
      </p:pic>
    </p:spTree>
    <p:extLst>
      <p:ext uri="{BB962C8B-B14F-4D97-AF65-F5344CB8AC3E}">
        <p14:creationId xmlns:p14="http://schemas.microsoft.com/office/powerpoint/2010/main" val="1001389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C021B-F642-F502-6DFC-B2345542415D}"/>
              </a:ext>
            </a:extLst>
          </p:cNvPr>
          <p:cNvSpPr>
            <a:spLocks noGrp="1"/>
          </p:cNvSpPr>
          <p:nvPr>
            <p:ph type="title"/>
          </p:nvPr>
        </p:nvSpPr>
        <p:spPr>
          <a:xfrm>
            <a:off x="628650" y="446879"/>
            <a:ext cx="7886700" cy="468315"/>
          </a:xfrm>
        </p:spPr>
        <p:txBody>
          <a:bodyPr>
            <a:noAutofit/>
          </a:bodyPr>
          <a:lstStyle/>
          <a:p>
            <a:pPr algn="ctr" rtl="0" eaLnBrk="1" latinLnBrk="0" hangingPunct="1">
              <a:lnSpc>
                <a:spcPct val="90000"/>
              </a:lnSpc>
              <a:spcBef>
                <a:spcPts val="750"/>
              </a:spcBef>
              <a:spcAft>
                <a:spcPts val="0"/>
              </a:spcAft>
              <a:buClrTx/>
              <a:buSzPts val="3200"/>
            </a:pPr>
            <a:r>
              <a:rPr lang="en-IN" sz="3400" b="1" dirty="0">
                <a:solidFill>
                  <a:srgbClr val="000000"/>
                </a:solidFill>
                <a:latin typeface="Times New Roman" panose="02020603050405020304" pitchFamily="18" charset="0"/>
                <a:ea typeface="+mn-ea"/>
                <a:cs typeface="Times New Roman" panose="02020603050405020304" pitchFamily="18" charset="0"/>
              </a:rPr>
              <a:t>Implementation</a:t>
            </a:r>
          </a:p>
        </p:txBody>
      </p:sp>
      <p:sp>
        <p:nvSpPr>
          <p:cNvPr id="3" name="Slide Number Placeholder 2">
            <a:extLst>
              <a:ext uri="{FF2B5EF4-FFF2-40B4-BE49-F238E27FC236}">
                <a16:creationId xmlns:a16="http://schemas.microsoft.com/office/drawing/2014/main" id="{B1E547E5-2522-FF41-F672-0982B8183896}"/>
              </a:ext>
            </a:extLst>
          </p:cNvPr>
          <p:cNvSpPr>
            <a:spLocks noGrp="1"/>
          </p:cNvSpPr>
          <p:nvPr>
            <p:ph type="sldNum" sz="quarter" idx="12"/>
          </p:nvPr>
        </p:nvSpPr>
        <p:spPr/>
        <p:txBody>
          <a:bodyPr/>
          <a:lstStyle/>
          <a:p>
            <a:fld id="{31958867-1DDC-4412-8EC2-97F2AFA60749}" type="slidenum">
              <a:rPr lang="en-IN" smtClean="0"/>
              <a:t>15</a:t>
            </a:fld>
            <a:endParaRPr lang="en-IN"/>
          </a:p>
        </p:txBody>
      </p:sp>
      <p:sp>
        <p:nvSpPr>
          <p:cNvPr id="5" name="Content Placeholder 4">
            <a:extLst>
              <a:ext uri="{FF2B5EF4-FFF2-40B4-BE49-F238E27FC236}">
                <a16:creationId xmlns:a16="http://schemas.microsoft.com/office/drawing/2014/main" id="{7344B398-6A68-928E-C3F9-3A7729C7F082}"/>
              </a:ext>
            </a:extLst>
          </p:cNvPr>
          <p:cNvSpPr>
            <a:spLocks noGrp="1"/>
          </p:cNvSpPr>
          <p:nvPr>
            <p:ph idx="1"/>
          </p:nvPr>
        </p:nvSpPr>
        <p:spPr>
          <a:xfrm>
            <a:off x="628649" y="1165530"/>
            <a:ext cx="8079415" cy="5373383"/>
          </a:xfrm>
        </p:spPr>
        <p:txBody>
          <a:bodyPr>
            <a:noAutofit/>
          </a:bodyPr>
          <a:lstStyle/>
          <a:p>
            <a:pPr>
              <a:lnSpc>
                <a:spcPct val="100000"/>
              </a:lnSpc>
            </a:pPr>
            <a:r>
              <a:rPr lang="en-US" sz="1800" b="1" dirty="0">
                <a:latin typeface="Times New Roman" panose="02020603050405020304" pitchFamily="18" charset="0"/>
                <a:cs typeface="Times New Roman" panose="02020603050405020304" pitchFamily="18" charset="0"/>
              </a:rPr>
              <a:t>Module 1: Data Acquisition</a:t>
            </a:r>
          </a:p>
          <a:p>
            <a:pPr marL="342900" lvl="1" indent="0">
              <a:lnSpc>
                <a:spcPct val="100000"/>
              </a:lnSpc>
              <a:buNone/>
            </a:pPr>
            <a:r>
              <a:rPr lang="en-US" dirty="0">
                <a:latin typeface="Times New Roman" panose="02020603050405020304" pitchFamily="18" charset="0"/>
                <a:cs typeface="Times New Roman" panose="02020603050405020304" pitchFamily="18" charset="0"/>
              </a:rPr>
              <a:t>Responsible for downloading the dataset from Kaggle using the Kaggle API. It acquires the necessary data for training and testing.</a:t>
            </a:r>
          </a:p>
          <a:p>
            <a:pPr marL="342900" lvl="1" indent="0">
              <a:lnSpc>
                <a:spcPct val="100000"/>
              </a:lnSpc>
              <a:buNone/>
            </a:pPr>
            <a:r>
              <a:rPr lang="en-US" dirty="0">
                <a:latin typeface="Times New Roman" panose="02020603050405020304" pitchFamily="18" charset="0"/>
                <a:cs typeface="Times New Roman" panose="02020603050405020304" pitchFamily="18" charset="0"/>
              </a:rPr>
              <a:t>Code: Kaggle API for dataset retrieval.</a:t>
            </a:r>
          </a:p>
          <a:p>
            <a:pPr>
              <a:lnSpc>
                <a:spcPct val="100000"/>
              </a:lnSpc>
            </a:pPr>
            <a:r>
              <a:rPr lang="en-US" sz="1800" b="1" dirty="0">
                <a:latin typeface="Times New Roman" panose="02020603050405020304" pitchFamily="18" charset="0"/>
                <a:cs typeface="Times New Roman" panose="02020603050405020304" pitchFamily="18" charset="0"/>
              </a:rPr>
              <a:t>Module 2: Data Preprocessing</a:t>
            </a:r>
          </a:p>
          <a:p>
            <a:pPr marL="342900" lvl="1" indent="0">
              <a:lnSpc>
                <a:spcPct val="100000"/>
              </a:lnSpc>
              <a:buNone/>
            </a:pPr>
            <a:r>
              <a:rPr lang="en-US" dirty="0">
                <a:latin typeface="Times New Roman" panose="02020603050405020304" pitchFamily="18" charset="0"/>
                <a:cs typeface="Times New Roman" panose="02020603050405020304" pitchFamily="18" charset="0"/>
              </a:rPr>
              <a:t>Handles image preprocessing tasks such as resizing and normalization using OpenCV and NumPy. This prepares the data for model training.</a:t>
            </a:r>
          </a:p>
          <a:p>
            <a:pPr marL="342900" lvl="1" indent="0">
              <a:lnSpc>
                <a:spcPct val="100000"/>
              </a:lnSpc>
              <a:buNone/>
            </a:pPr>
            <a:r>
              <a:rPr lang="en-US" dirty="0">
                <a:latin typeface="Times New Roman" panose="02020603050405020304" pitchFamily="18" charset="0"/>
                <a:cs typeface="Times New Roman" panose="02020603050405020304" pitchFamily="18" charset="0"/>
              </a:rPr>
              <a:t>Code: Image resizing, normalization.</a:t>
            </a:r>
          </a:p>
          <a:p>
            <a:pPr>
              <a:lnSpc>
                <a:spcPct val="100000"/>
              </a:lnSpc>
            </a:pPr>
            <a:r>
              <a:rPr lang="en-US" sz="1800" b="1" dirty="0">
                <a:latin typeface="Times New Roman" panose="02020603050405020304" pitchFamily="18" charset="0"/>
                <a:cs typeface="Times New Roman" panose="02020603050405020304" pitchFamily="18" charset="0"/>
              </a:rPr>
              <a:t>Module 3: Data Splitting</a:t>
            </a:r>
          </a:p>
          <a:p>
            <a:pPr marL="342900" lvl="1" indent="0">
              <a:lnSpc>
                <a:spcPct val="100000"/>
              </a:lnSpc>
              <a:buNone/>
            </a:pPr>
            <a:r>
              <a:rPr lang="en-US" dirty="0">
                <a:latin typeface="Times New Roman" panose="02020603050405020304" pitchFamily="18" charset="0"/>
                <a:cs typeface="Times New Roman" panose="02020603050405020304" pitchFamily="18" charset="0"/>
              </a:rPr>
              <a:t>Focuses on splitting the dataset into training and testing sets, a critical step for assessing the model's performance.</a:t>
            </a:r>
          </a:p>
          <a:p>
            <a:pPr marL="342900" lvl="1" indent="0">
              <a:lnSpc>
                <a:spcPct val="100000"/>
              </a:lnSpc>
              <a:buNone/>
            </a:pPr>
            <a:r>
              <a:rPr lang="en-US" dirty="0">
                <a:latin typeface="Times New Roman" panose="02020603050405020304" pitchFamily="18" charset="0"/>
                <a:cs typeface="Times New Roman" panose="02020603050405020304" pitchFamily="18" charset="0"/>
              </a:rPr>
              <a:t>Code: Data splitting using scikit-learn.</a:t>
            </a:r>
          </a:p>
          <a:p>
            <a:pPr>
              <a:lnSpc>
                <a:spcPct val="100000"/>
              </a:lnSpc>
            </a:pPr>
            <a:r>
              <a:rPr lang="en-US" sz="1800" b="1" dirty="0">
                <a:latin typeface="Times New Roman" panose="02020603050405020304" pitchFamily="18" charset="0"/>
                <a:cs typeface="Times New Roman" panose="02020603050405020304" pitchFamily="18" charset="0"/>
              </a:rPr>
              <a:t>Module 4: Model Development</a:t>
            </a:r>
          </a:p>
          <a:p>
            <a:pPr marL="342900" lvl="1" indent="0">
              <a:lnSpc>
                <a:spcPct val="100000"/>
              </a:lnSpc>
              <a:buNone/>
            </a:pPr>
            <a:r>
              <a:rPr lang="en-US" dirty="0">
                <a:latin typeface="Times New Roman" panose="02020603050405020304" pitchFamily="18" charset="0"/>
                <a:cs typeface="Times New Roman" panose="02020603050405020304" pitchFamily="18" charset="0"/>
              </a:rPr>
              <a:t>Defines the architecture of the Convolutional Neural Network (CNN) using TensorFlow and </a:t>
            </a:r>
            <a:r>
              <a:rPr lang="en-US" dirty="0" err="1">
                <a:latin typeface="Times New Roman" panose="02020603050405020304" pitchFamily="18" charset="0"/>
                <a:cs typeface="Times New Roman" panose="02020603050405020304" pitchFamily="18" charset="0"/>
              </a:rPr>
              <a:t>Keras</a:t>
            </a:r>
            <a:r>
              <a:rPr lang="en-US" dirty="0">
                <a:latin typeface="Times New Roman" panose="02020603050405020304" pitchFamily="18" charset="0"/>
                <a:cs typeface="Times New Roman" panose="02020603050405020304" pitchFamily="18" charset="0"/>
              </a:rPr>
              <a:t>. This module lays the foundation for the model’s structure.</a:t>
            </a:r>
          </a:p>
          <a:p>
            <a:pPr marL="342900" lvl="1" indent="0">
              <a:lnSpc>
                <a:spcPct val="100000"/>
              </a:lnSpc>
              <a:buNone/>
            </a:pPr>
            <a:r>
              <a:rPr lang="en-US" dirty="0">
                <a:latin typeface="Times New Roman" panose="02020603050405020304" pitchFamily="18" charset="0"/>
                <a:cs typeface="Times New Roman" panose="02020603050405020304" pitchFamily="18" charset="0"/>
              </a:rPr>
              <a:t>Code: Create layers, convolution, and pooling.</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2400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C021B-F642-F502-6DFC-B2345542415D}"/>
              </a:ext>
            </a:extLst>
          </p:cNvPr>
          <p:cNvSpPr>
            <a:spLocks noGrp="1"/>
          </p:cNvSpPr>
          <p:nvPr>
            <p:ph type="title"/>
          </p:nvPr>
        </p:nvSpPr>
        <p:spPr>
          <a:xfrm>
            <a:off x="628650" y="446879"/>
            <a:ext cx="7886700" cy="468315"/>
          </a:xfrm>
        </p:spPr>
        <p:txBody>
          <a:bodyPr>
            <a:noAutofit/>
          </a:bodyPr>
          <a:lstStyle/>
          <a:p>
            <a:pPr algn="ctr" rtl="0" eaLnBrk="1" latinLnBrk="0" hangingPunct="1">
              <a:lnSpc>
                <a:spcPct val="90000"/>
              </a:lnSpc>
              <a:spcBef>
                <a:spcPts val="750"/>
              </a:spcBef>
              <a:spcAft>
                <a:spcPts val="0"/>
              </a:spcAft>
              <a:buClrTx/>
              <a:buSzPts val="3200"/>
            </a:pPr>
            <a:r>
              <a:rPr lang="en-IN" sz="3400" b="1" dirty="0">
                <a:solidFill>
                  <a:srgbClr val="000000"/>
                </a:solidFill>
                <a:latin typeface="Times New Roman" panose="02020603050405020304" pitchFamily="18" charset="0"/>
                <a:ea typeface="+mn-ea"/>
                <a:cs typeface="Times New Roman" panose="02020603050405020304" pitchFamily="18" charset="0"/>
              </a:rPr>
              <a:t>Implementation</a:t>
            </a:r>
          </a:p>
        </p:txBody>
      </p:sp>
      <p:sp>
        <p:nvSpPr>
          <p:cNvPr id="3" name="Slide Number Placeholder 2">
            <a:extLst>
              <a:ext uri="{FF2B5EF4-FFF2-40B4-BE49-F238E27FC236}">
                <a16:creationId xmlns:a16="http://schemas.microsoft.com/office/drawing/2014/main" id="{B1E547E5-2522-FF41-F672-0982B8183896}"/>
              </a:ext>
            </a:extLst>
          </p:cNvPr>
          <p:cNvSpPr>
            <a:spLocks noGrp="1"/>
          </p:cNvSpPr>
          <p:nvPr>
            <p:ph type="sldNum" sz="quarter" idx="12"/>
          </p:nvPr>
        </p:nvSpPr>
        <p:spPr/>
        <p:txBody>
          <a:bodyPr/>
          <a:lstStyle/>
          <a:p>
            <a:fld id="{31958867-1DDC-4412-8EC2-97F2AFA60749}" type="slidenum">
              <a:rPr lang="en-IN" smtClean="0"/>
              <a:t>16</a:t>
            </a:fld>
            <a:endParaRPr lang="en-IN"/>
          </a:p>
        </p:txBody>
      </p:sp>
      <p:sp>
        <p:nvSpPr>
          <p:cNvPr id="5" name="Content Placeholder 4">
            <a:extLst>
              <a:ext uri="{FF2B5EF4-FFF2-40B4-BE49-F238E27FC236}">
                <a16:creationId xmlns:a16="http://schemas.microsoft.com/office/drawing/2014/main" id="{7344B398-6A68-928E-C3F9-3A7729C7F082}"/>
              </a:ext>
            </a:extLst>
          </p:cNvPr>
          <p:cNvSpPr>
            <a:spLocks noGrp="1"/>
          </p:cNvSpPr>
          <p:nvPr>
            <p:ph idx="1"/>
          </p:nvPr>
        </p:nvSpPr>
        <p:spPr>
          <a:xfrm>
            <a:off x="628649" y="1190846"/>
            <a:ext cx="8068783" cy="5379763"/>
          </a:xfrm>
        </p:spPr>
        <p:txBody>
          <a:bodyPr>
            <a:noAutofit/>
          </a:bodyPr>
          <a:lstStyle/>
          <a:p>
            <a:pPr>
              <a:lnSpc>
                <a:spcPct val="100000"/>
              </a:lnSpc>
            </a:pPr>
            <a:r>
              <a:rPr lang="en-US" sz="1800" b="1" dirty="0">
                <a:latin typeface="Times New Roman" panose="02020603050405020304" pitchFamily="18" charset="0"/>
                <a:cs typeface="Times New Roman" panose="02020603050405020304" pitchFamily="18" charset="0"/>
              </a:rPr>
              <a:t>Module 5: Model Training</a:t>
            </a:r>
          </a:p>
          <a:p>
            <a:pPr marL="342900" lvl="1" indent="0">
              <a:lnSpc>
                <a:spcPct val="100000"/>
              </a:lnSpc>
              <a:buNone/>
            </a:pPr>
            <a:r>
              <a:rPr lang="en-US" dirty="0">
                <a:latin typeface="Times New Roman" panose="02020603050405020304" pitchFamily="18" charset="0"/>
                <a:cs typeface="Times New Roman" panose="02020603050405020304" pitchFamily="18" charset="0"/>
              </a:rPr>
              <a:t>Compiles and trains the CNN model on the training dataset, allowing it to learn and adapt to the data.</a:t>
            </a:r>
          </a:p>
          <a:p>
            <a:pPr marL="342900" lvl="1" indent="0">
              <a:lnSpc>
                <a:spcPct val="100000"/>
              </a:lnSpc>
              <a:buNone/>
            </a:pPr>
            <a:r>
              <a:rPr lang="en-US" dirty="0">
                <a:latin typeface="Times New Roman" panose="02020603050405020304" pitchFamily="18" charset="0"/>
                <a:cs typeface="Times New Roman" panose="02020603050405020304" pitchFamily="18" charset="0"/>
              </a:rPr>
              <a:t>Code: Model compilation and training using TensorFlow and </a:t>
            </a:r>
            <a:r>
              <a:rPr lang="en-US" dirty="0" err="1">
                <a:latin typeface="Times New Roman" panose="02020603050405020304" pitchFamily="18" charset="0"/>
                <a:cs typeface="Times New Roman" panose="02020603050405020304" pitchFamily="18" charset="0"/>
              </a:rPr>
              <a:t>Keras</a:t>
            </a:r>
            <a:r>
              <a:rPr lang="en-US" dirty="0">
                <a:latin typeface="Times New Roman" panose="02020603050405020304" pitchFamily="18" charset="0"/>
                <a:cs typeface="Times New Roman" panose="02020603050405020304" pitchFamily="18" charset="0"/>
              </a:rPr>
              <a:t>.</a:t>
            </a:r>
          </a:p>
          <a:p>
            <a:pPr>
              <a:lnSpc>
                <a:spcPct val="100000"/>
              </a:lnSpc>
            </a:pPr>
            <a:r>
              <a:rPr lang="en-US" sz="1800" b="1" dirty="0">
                <a:latin typeface="Times New Roman" panose="02020603050405020304" pitchFamily="18" charset="0"/>
                <a:cs typeface="Times New Roman" panose="02020603050405020304" pitchFamily="18" charset="0"/>
              </a:rPr>
              <a:t>Module 6: Model Evaluation</a:t>
            </a:r>
          </a:p>
          <a:p>
            <a:pPr marL="342900" lvl="1" indent="0">
              <a:lnSpc>
                <a:spcPct val="100000"/>
              </a:lnSpc>
              <a:buNone/>
            </a:pPr>
            <a:r>
              <a:rPr lang="en-US" dirty="0">
                <a:latin typeface="Times New Roman" panose="02020603050405020304" pitchFamily="18" charset="0"/>
                <a:cs typeface="Times New Roman" panose="02020603050405020304" pitchFamily="18" charset="0"/>
              </a:rPr>
              <a:t>Assesses the model's performance on both training and testing datasets, providing insights into its accuracy and generalization capabilities.</a:t>
            </a:r>
          </a:p>
          <a:p>
            <a:pPr marL="342900" lvl="1" indent="0">
              <a:lnSpc>
                <a:spcPct val="100000"/>
              </a:lnSpc>
              <a:buNone/>
            </a:pPr>
            <a:r>
              <a:rPr lang="en-US" dirty="0">
                <a:latin typeface="Times New Roman" panose="02020603050405020304" pitchFamily="18" charset="0"/>
                <a:cs typeface="Times New Roman" panose="02020603050405020304" pitchFamily="18" charset="0"/>
              </a:rPr>
              <a:t>Code: Evaluate the model's performance on training and testing datasets.</a:t>
            </a:r>
          </a:p>
          <a:p>
            <a:pPr>
              <a:lnSpc>
                <a:spcPct val="100000"/>
              </a:lnSpc>
            </a:pPr>
            <a:r>
              <a:rPr lang="en-US" sz="1800" b="1" dirty="0">
                <a:latin typeface="Times New Roman" panose="02020603050405020304" pitchFamily="18" charset="0"/>
                <a:cs typeface="Times New Roman" panose="02020603050405020304" pitchFamily="18" charset="0"/>
              </a:rPr>
              <a:t>Module 7: Result Analysis</a:t>
            </a:r>
          </a:p>
          <a:p>
            <a:pPr marL="342900" lvl="1" indent="0">
              <a:lnSpc>
                <a:spcPct val="100000"/>
              </a:lnSpc>
              <a:buNone/>
            </a:pPr>
            <a:r>
              <a:rPr lang="en-US" dirty="0">
                <a:latin typeface="Times New Roman" panose="02020603050405020304" pitchFamily="18" charset="0"/>
                <a:cs typeface="Times New Roman" panose="02020603050405020304" pitchFamily="18" charset="0"/>
              </a:rPr>
              <a:t>Analyzes the model's outputs, calculates relevant metrics, and interprets the findings, helping to understand its performance.</a:t>
            </a:r>
          </a:p>
          <a:p>
            <a:pPr marL="342900" lvl="1" indent="0">
              <a:lnSpc>
                <a:spcPct val="100000"/>
              </a:lnSpc>
              <a:buNone/>
            </a:pPr>
            <a:r>
              <a:rPr lang="en-US" dirty="0">
                <a:latin typeface="Times New Roman" panose="02020603050405020304" pitchFamily="18" charset="0"/>
                <a:cs typeface="Times New Roman" panose="02020603050405020304" pitchFamily="18" charset="0"/>
              </a:rPr>
              <a:t>Code: Analyze model results, calculate metrics, and interpret findings.</a:t>
            </a:r>
          </a:p>
          <a:p>
            <a:pPr>
              <a:lnSpc>
                <a:spcPct val="100000"/>
              </a:lnSpc>
            </a:pPr>
            <a:r>
              <a:rPr lang="en-US" sz="1800" b="1" dirty="0">
                <a:latin typeface="Times New Roman" panose="02020603050405020304" pitchFamily="18" charset="0"/>
                <a:cs typeface="Times New Roman" panose="02020603050405020304" pitchFamily="18" charset="0"/>
              </a:rPr>
              <a:t>Module 8: Model Usage</a:t>
            </a:r>
          </a:p>
          <a:p>
            <a:pPr marL="342900" lvl="1" indent="0">
              <a:lnSpc>
                <a:spcPct val="100000"/>
              </a:lnSpc>
              <a:buNone/>
            </a:pPr>
            <a:r>
              <a:rPr lang="en-US" dirty="0">
                <a:latin typeface="Times New Roman" panose="02020603050405020304" pitchFamily="18" charset="0"/>
                <a:cs typeface="Times New Roman" panose="02020603050405020304" pitchFamily="18" charset="0"/>
              </a:rPr>
              <a:t>Demonstrates how to utilize the trained model for making predictions on sample images, showcasing its practical application.</a:t>
            </a:r>
          </a:p>
          <a:p>
            <a:pPr marL="342900" lvl="1" indent="0">
              <a:lnSpc>
                <a:spcPct val="100000"/>
              </a:lnSpc>
              <a:buNone/>
            </a:pPr>
            <a:r>
              <a:rPr lang="en-US" dirty="0">
                <a:latin typeface="Times New Roman" panose="02020603050405020304" pitchFamily="18" charset="0"/>
                <a:cs typeface="Times New Roman" panose="02020603050405020304" pitchFamily="18" charset="0"/>
              </a:rPr>
              <a:t>Code: Utilize the trained model to make predictions on sample images.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91739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C021B-F642-F502-6DFC-B2345542415D}"/>
              </a:ext>
            </a:extLst>
          </p:cNvPr>
          <p:cNvSpPr>
            <a:spLocks noGrp="1"/>
          </p:cNvSpPr>
          <p:nvPr>
            <p:ph type="title"/>
          </p:nvPr>
        </p:nvSpPr>
        <p:spPr>
          <a:xfrm>
            <a:off x="628650" y="446879"/>
            <a:ext cx="7886700" cy="468315"/>
          </a:xfrm>
        </p:spPr>
        <p:txBody>
          <a:bodyPr>
            <a:noAutofit/>
          </a:bodyPr>
          <a:lstStyle/>
          <a:p>
            <a:pPr algn="ctr" rtl="0" eaLnBrk="1" latinLnBrk="0" hangingPunct="1">
              <a:lnSpc>
                <a:spcPct val="90000"/>
              </a:lnSpc>
              <a:spcBef>
                <a:spcPts val="750"/>
              </a:spcBef>
              <a:spcAft>
                <a:spcPts val="0"/>
              </a:spcAft>
              <a:buClrTx/>
              <a:buSzPts val="3200"/>
            </a:pPr>
            <a:r>
              <a:rPr lang="en-IN" sz="3400" b="1" dirty="0">
                <a:solidFill>
                  <a:srgbClr val="000000"/>
                </a:solidFill>
                <a:latin typeface="Times New Roman" panose="02020603050405020304" pitchFamily="18" charset="0"/>
                <a:ea typeface="+mn-ea"/>
                <a:cs typeface="Times New Roman" panose="02020603050405020304" pitchFamily="18" charset="0"/>
              </a:rPr>
              <a:t>Implementation</a:t>
            </a:r>
          </a:p>
        </p:txBody>
      </p:sp>
      <p:sp>
        <p:nvSpPr>
          <p:cNvPr id="3" name="Slide Number Placeholder 2">
            <a:extLst>
              <a:ext uri="{FF2B5EF4-FFF2-40B4-BE49-F238E27FC236}">
                <a16:creationId xmlns:a16="http://schemas.microsoft.com/office/drawing/2014/main" id="{B1E547E5-2522-FF41-F672-0982B8183896}"/>
              </a:ext>
            </a:extLst>
          </p:cNvPr>
          <p:cNvSpPr>
            <a:spLocks noGrp="1"/>
          </p:cNvSpPr>
          <p:nvPr>
            <p:ph type="sldNum" sz="quarter" idx="12"/>
          </p:nvPr>
        </p:nvSpPr>
        <p:spPr/>
        <p:txBody>
          <a:bodyPr/>
          <a:lstStyle/>
          <a:p>
            <a:fld id="{31958867-1DDC-4412-8EC2-97F2AFA60749}" type="slidenum">
              <a:rPr lang="en-IN" smtClean="0"/>
              <a:t>17</a:t>
            </a:fld>
            <a:endParaRPr lang="en-IN"/>
          </a:p>
        </p:txBody>
      </p:sp>
      <p:sp>
        <p:nvSpPr>
          <p:cNvPr id="8" name="Content Placeholder 7">
            <a:extLst>
              <a:ext uri="{FF2B5EF4-FFF2-40B4-BE49-F238E27FC236}">
                <a16:creationId xmlns:a16="http://schemas.microsoft.com/office/drawing/2014/main" id="{E492043A-2002-53B4-B2D6-30A3FB1BA019}"/>
              </a:ext>
            </a:extLst>
          </p:cNvPr>
          <p:cNvSpPr>
            <a:spLocks noGrp="1"/>
          </p:cNvSpPr>
          <p:nvPr>
            <p:ph idx="1"/>
          </p:nvPr>
        </p:nvSpPr>
        <p:spPr>
          <a:xfrm>
            <a:off x="628650" y="1127051"/>
            <a:ext cx="7886700" cy="6035078"/>
          </a:xfrm>
        </p:spPr>
        <p:txBody>
          <a:bodyPr/>
          <a:lstStyle/>
          <a:p>
            <a:pPr marL="0" indent="0">
              <a:buNone/>
            </a:pPr>
            <a:r>
              <a:rPr lang="en-IN" b="1" dirty="0"/>
              <a:t>Module 1: Data Acquisition</a:t>
            </a:r>
          </a:p>
          <a:p>
            <a:pPr marL="0" indent="0">
              <a:buNone/>
            </a:pPr>
            <a:endParaRPr lang="en-IN" b="1" dirty="0"/>
          </a:p>
          <a:p>
            <a:pPr marL="0" indent="0">
              <a:buNone/>
            </a:pPr>
            <a:endParaRPr lang="en-IN" b="1" dirty="0"/>
          </a:p>
          <a:p>
            <a:pPr marL="0" indent="0">
              <a:buNone/>
            </a:pPr>
            <a:endParaRPr lang="en-IN" b="1" dirty="0"/>
          </a:p>
          <a:p>
            <a:pPr marL="0" indent="0">
              <a:buNone/>
            </a:pPr>
            <a:endParaRPr lang="en-IN" b="1" dirty="0"/>
          </a:p>
          <a:p>
            <a:pPr marL="0" indent="0">
              <a:buNone/>
            </a:pPr>
            <a:r>
              <a:rPr lang="en-IN" b="1" dirty="0"/>
              <a:t>Module 2: Data Preprocessing</a:t>
            </a:r>
          </a:p>
          <a:p>
            <a:pPr marL="0" indent="0">
              <a:buNone/>
            </a:pPr>
            <a:endParaRPr lang="en-IN" b="1" dirty="0"/>
          </a:p>
        </p:txBody>
      </p:sp>
      <p:sp>
        <p:nvSpPr>
          <p:cNvPr id="14" name="TextBox 13">
            <a:extLst>
              <a:ext uri="{FF2B5EF4-FFF2-40B4-BE49-F238E27FC236}">
                <a16:creationId xmlns:a16="http://schemas.microsoft.com/office/drawing/2014/main" id="{94C97D13-5741-FBCB-8543-78A33B506859}"/>
              </a:ext>
            </a:extLst>
          </p:cNvPr>
          <p:cNvSpPr txBox="1"/>
          <p:nvPr/>
        </p:nvSpPr>
        <p:spPr>
          <a:xfrm>
            <a:off x="951614" y="1504553"/>
            <a:ext cx="7240772" cy="124649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wrap="square">
            <a:spAutoFit/>
          </a:bodyPr>
          <a:lstStyle/>
          <a:p>
            <a:r>
              <a:rPr lang="en-IN" sz="1500" dirty="0"/>
              <a:t># Set up Kaggle configuration</a:t>
            </a:r>
          </a:p>
          <a:p>
            <a:r>
              <a:rPr lang="en-IN" sz="1500" dirty="0" err="1"/>
              <a:t>os.environ</a:t>
            </a:r>
            <a:r>
              <a:rPr lang="en-IN" sz="1500" dirty="0"/>
              <a:t>['KAGGLE_CONFIG_DIR'] = '/content'</a:t>
            </a:r>
          </a:p>
          <a:p>
            <a:endParaRPr lang="en-IN" sz="1500" dirty="0"/>
          </a:p>
          <a:p>
            <a:r>
              <a:rPr lang="en-IN" sz="1500" dirty="0"/>
              <a:t># Download the dataset</a:t>
            </a:r>
          </a:p>
          <a:p>
            <a:r>
              <a:rPr lang="en-IN" sz="1500" dirty="0"/>
              <a:t>!</a:t>
            </a:r>
            <a:r>
              <a:rPr lang="en-IN" sz="1500" dirty="0" err="1"/>
              <a:t>kaggle</a:t>
            </a:r>
            <a:r>
              <a:rPr lang="en-IN" sz="1500" dirty="0"/>
              <a:t> datasets download –d </a:t>
            </a:r>
            <a:r>
              <a:rPr lang="en-IN" sz="1500" dirty="0" err="1"/>
              <a:t>andrewmvd</a:t>
            </a:r>
            <a:r>
              <a:rPr lang="en-IN" sz="1500" dirty="0"/>
              <a:t>/lung-and-colon-cancer-histopathological-images</a:t>
            </a:r>
          </a:p>
        </p:txBody>
      </p:sp>
      <p:sp>
        <p:nvSpPr>
          <p:cNvPr id="18" name="TextBox 17">
            <a:extLst>
              <a:ext uri="{FF2B5EF4-FFF2-40B4-BE49-F238E27FC236}">
                <a16:creationId xmlns:a16="http://schemas.microsoft.com/office/drawing/2014/main" id="{522FDBA2-04FD-BDBF-245E-9D941A903185}"/>
              </a:ext>
            </a:extLst>
          </p:cNvPr>
          <p:cNvSpPr txBox="1"/>
          <p:nvPr/>
        </p:nvSpPr>
        <p:spPr>
          <a:xfrm>
            <a:off x="951614" y="3548799"/>
            <a:ext cx="6911162" cy="286232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a:spAutoFit/>
          </a:bodyPr>
          <a:lstStyle/>
          <a:p>
            <a:r>
              <a:rPr lang="en-IN" sz="1500" dirty="0"/>
              <a:t># Import relevant libraries</a:t>
            </a:r>
          </a:p>
          <a:p>
            <a:r>
              <a:rPr lang="en-IN" sz="1500" dirty="0"/>
              <a:t>import cv2</a:t>
            </a:r>
          </a:p>
          <a:p>
            <a:r>
              <a:rPr lang="en-IN" sz="1500" dirty="0"/>
              <a:t>from </a:t>
            </a:r>
            <a:r>
              <a:rPr lang="en-IN" sz="1500" dirty="0" err="1"/>
              <a:t>tqdm</a:t>
            </a:r>
            <a:r>
              <a:rPr lang="en-IN" sz="1500" dirty="0"/>
              <a:t> import </a:t>
            </a:r>
            <a:r>
              <a:rPr lang="en-IN" sz="1500" dirty="0" err="1"/>
              <a:t>tqdm</a:t>
            </a:r>
            <a:endParaRPr lang="en-IN" sz="1500" dirty="0"/>
          </a:p>
          <a:p>
            <a:endParaRPr lang="en-IN" sz="1500" dirty="0"/>
          </a:p>
          <a:p>
            <a:r>
              <a:rPr lang="en-IN" sz="1500" dirty="0"/>
              <a:t># Loop through the dataset directories and preprocess images</a:t>
            </a:r>
          </a:p>
          <a:p>
            <a:r>
              <a:rPr lang="en-IN" sz="1500" dirty="0"/>
              <a:t>features = []</a:t>
            </a:r>
          </a:p>
          <a:p>
            <a:r>
              <a:rPr lang="en-IN" sz="1500" dirty="0"/>
              <a:t>for </a:t>
            </a:r>
            <a:r>
              <a:rPr lang="en-IN" sz="1500" dirty="0" err="1"/>
              <a:t>dir</a:t>
            </a:r>
            <a:r>
              <a:rPr lang="en-IN" sz="1500" dirty="0"/>
              <a:t> in </a:t>
            </a:r>
            <a:r>
              <a:rPr lang="en-IN" sz="1500" dirty="0" err="1"/>
              <a:t>os.listdir</a:t>
            </a:r>
            <a:r>
              <a:rPr lang="en-IN" sz="1500" dirty="0"/>
              <a:t>(loc1):</a:t>
            </a:r>
          </a:p>
          <a:p>
            <a:r>
              <a:rPr lang="en-IN" sz="1500" dirty="0"/>
              <a:t>    </a:t>
            </a:r>
            <a:r>
              <a:rPr lang="en-IN" sz="1500" dirty="0" err="1"/>
              <a:t>sub_dir</a:t>
            </a:r>
            <a:r>
              <a:rPr lang="en-IN" sz="1500" dirty="0"/>
              <a:t> = </a:t>
            </a:r>
            <a:r>
              <a:rPr lang="en-IN" sz="1500" dirty="0" err="1"/>
              <a:t>os.path.join</a:t>
            </a:r>
            <a:r>
              <a:rPr lang="en-IN" sz="1500" dirty="0"/>
              <a:t>(loc1, </a:t>
            </a:r>
            <a:r>
              <a:rPr lang="en-IN" sz="1500" dirty="0" err="1"/>
              <a:t>dir</a:t>
            </a:r>
            <a:r>
              <a:rPr lang="en-IN" sz="1500" dirty="0"/>
              <a:t>)</a:t>
            </a:r>
          </a:p>
          <a:p>
            <a:r>
              <a:rPr lang="en-IN" sz="1500" dirty="0"/>
              <a:t>    for </a:t>
            </a:r>
            <a:r>
              <a:rPr lang="en-IN" sz="1500" dirty="0" err="1"/>
              <a:t>img</a:t>
            </a:r>
            <a:r>
              <a:rPr lang="en-IN" sz="1500" dirty="0"/>
              <a:t> in </a:t>
            </a:r>
            <a:r>
              <a:rPr lang="en-IN" sz="1500" dirty="0" err="1"/>
              <a:t>tqdm</a:t>
            </a:r>
            <a:r>
              <a:rPr lang="en-IN" sz="1500" dirty="0"/>
              <a:t>(</a:t>
            </a:r>
            <a:r>
              <a:rPr lang="en-IN" sz="1500" dirty="0" err="1"/>
              <a:t>os.listdir</a:t>
            </a:r>
            <a:r>
              <a:rPr lang="en-IN" sz="1500" dirty="0"/>
              <a:t>(</a:t>
            </a:r>
            <a:r>
              <a:rPr lang="en-IN" sz="1500" dirty="0" err="1"/>
              <a:t>sub_dir</a:t>
            </a:r>
            <a:r>
              <a:rPr lang="en-IN" sz="1500" dirty="0"/>
              <a:t>)):</a:t>
            </a:r>
          </a:p>
          <a:p>
            <a:r>
              <a:rPr lang="en-IN" sz="1500" dirty="0"/>
              <a:t>        f = cv2.imread(</a:t>
            </a:r>
            <a:r>
              <a:rPr lang="en-IN" sz="1500" dirty="0" err="1"/>
              <a:t>os.path.join</a:t>
            </a:r>
            <a:r>
              <a:rPr lang="en-IN" sz="1500" dirty="0"/>
              <a:t>(</a:t>
            </a:r>
            <a:r>
              <a:rPr lang="en-IN" sz="1500" dirty="0" err="1"/>
              <a:t>sub_dir</a:t>
            </a:r>
            <a:r>
              <a:rPr lang="en-IN" sz="1500" dirty="0"/>
              <a:t>, </a:t>
            </a:r>
            <a:r>
              <a:rPr lang="en-IN" sz="1500" dirty="0" err="1"/>
              <a:t>img</a:t>
            </a:r>
            <a:r>
              <a:rPr lang="en-IN" sz="1500" dirty="0"/>
              <a:t>))</a:t>
            </a:r>
          </a:p>
          <a:p>
            <a:r>
              <a:rPr lang="en-IN" sz="1500" dirty="0"/>
              <a:t>        f = cv2.resize(f, (70, 70))</a:t>
            </a:r>
          </a:p>
          <a:p>
            <a:r>
              <a:rPr lang="en-IN" sz="1500" dirty="0"/>
              <a:t>        </a:t>
            </a:r>
            <a:r>
              <a:rPr lang="en-IN" sz="1500" dirty="0" err="1"/>
              <a:t>features.append</a:t>
            </a:r>
            <a:r>
              <a:rPr lang="en-IN" sz="1500" dirty="0"/>
              <a:t>(f)</a:t>
            </a:r>
          </a:p>
        </p:txBody>
      </p:sp>
    </p:spTree>
    <p:extLst>
      <p:ext uri="{BB962C8B-B14F-4D97-AF65-F5344CB8AC3E}">
        <p14:creationId xmlns:p14="http://schemas.microsoft.com/office/powerpoint/2010/main" val="290079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C021B-F642-F502-6DFC-B2345542415D}"/>
              </a:ext>
            </a:extLst>
          </p:cNvPr>
          <p:cNvSpPr>
            <a:spLocks noGrp="1"/>
          </p:cNvSpPr>
          <p:nvPr>
            <p:ph type="title"/>
          </p:nvPr>
        </p:nvSpPr>
        <p:spPr>
          <a:xfrm>
            <a:off x="628650" y="446879"/>
            <a:ext cx="7886700" cy="468315"/>
          </a:xfrm>
        </p:spPr>
        <p:txBody>
          <a:bodyPr>
            <a:noAutofit/>
          </a:bodyPr>
          <a:lstStyle/>
          <a:p>
            <a:pPr algn="ctr" rtl="0" eaLnBrk="1" latinLnBrk="0" hangingPunct="1">
              <a:lnSpc>
                <a:spcPct val="90000"/>
              </a:lnSpc>
              <a:spcBef>
                <a:spcPts val="750"/>
              </a:spcBef>
              <a:spcAft>
                <a:spcPts val="0"/>
              </a:spcAft>
              <a:buClrTx/>
              <a:buSzPts val="3200"/>
            </a:pPr>
            <a:r>
              <a:rPr lang="en-IN" sz="3400" b="1" dirty="0">
                <a:solidFill>
                  <a:srgbClr val="000000"/>
                </a:solidFill>
                <a:latin typeface="Times New Roman" panose="02020603050405020304" pitchFamily="18" charset="0"/>
                <a:ea typeface="+mn-ea"/>
                <a:cs typeface="Times New Roman" panose="02020603050405020304" pitchFamily="18" charset="0"/>
              </a:rPr>
              <a:t>Implementation</a:t>
            </a:r>
          </a:p>
        </p:txBody>
      </p:sp>
      <p:sp>
        <p:nvSpPr>
          <p:cNvPr id="3" name="Slide Number Placeholder 2">
            <a:extLst>
              <a:ext uri="{FF2B5EF4-FFF2-40B4-BE49-F238E27FC236}">
                <a16:creationId xmlns:a16="http://schemas.microsoft.com/office/drawing/2014/main" id="{B1E547E5-2522-FF41-F672-0982B8183896}"/>
              </a:ext>
            </a:extLst>
          </p:cNvPr>
          <p:cNvSpPr>
            <a:spLocks noGrp="1"/>
          </p:cNvSpPr>
          <p:nvPr>
            <p:ph type="sldNum" sz="quarter" idx="12"/>
          </p:nvPr>
        </p:nvSpPr>
        <p:spPr/>
        <p:txBody>
          <a:bodyPr/>
          <a:lstStyle/>
          <a:p>
            <a:fld id="{31958867-1DDC-4412-8EC2-97F2AFA60749}" type="slidenum">
              <a:rPr lang="en-IN" smtClean="0"/>
              <a:t>18</a:t>
            </a:fld>
            <a:endParaRPr lang="en-IN"/>
          </a:p>
        </p:txBody>
      </p:sp>
      <p:sp>
        <p:nvSpPr>
          <p:cNvPr id="8" name="Content Placeholder 7">
            <a:extLst>
              <a:ext uri="{FF2B5EF4-FFF2-40B4-BE49-F238E27FC236}">
                <a16:creationId xmlns:a16="http://schemas.microsoft.com/office/drawing/2014/main" id="{E492043A-2002-53B4-B2D6-30A3FB1BA019}"/>
              </a:ext>
            </a:extLst>
          </p:cNvPr>
          <p:cNvSpPr>
            <a:spLocks noGrp="1"/>
          </p:cNvSpPr>
          <p:nvPr>
            <p:ph idx="1"/>
          </p:nvPr>
        </p:nvSpPr>
        <p:spPr>
          <a:xfrm>
            <a:off x="628650" y="1127051"/>
            <a:ext cx="7886700" cy="6035078"/>
          </a:xfrm>
        </p:spPr>
        <p:txBody>
          <a:bodyPr/>
          <a:lstStyle/>
          <a:p>
            <a:pPr marL="0" indent="0">
              <a:buNone/>
            </a:pPr>
            <a:r>
              <a:rPr lang="en-IN" b="1" dirty="0"/>
              <a:t>Module 3: Data Splitting</a:t>
            </a:r>
          </a:p>
          <a:p>
            <a:pPr marL="0" indent="0">
              <a:buNone/>
            </a:pPr>
            <a:endParaRPr lang="en-IN" b="1" dirty="0"/>
          </a:p>
          <a:p>
            <a:pPr marL="0" indent="0">
              <a:buNone/>
            </a:pPr>
            <a:endParaRPr lang="en-IN" b="1" dirty="0"/>
          </a:p>
          <a:p>
            <a:pPr marL="0" indent="0">
              <a:buNone/>
            </a:pPr>
            <a:endParaRPr lang="en-IN" b="1" dirty="0"/>
          </a:p>
          <a:p>
            <a:pPr marL="0" indent="0">
              <a:buNone/>
            </a:pPr>
            <a:endParaRPr lang="en-IN" b="1" dirty="0"/>
          </a:p>
          <a:p>
            <a:pPr marL="0" indent="0">
              <a:buNone/>
            </a:pPr>
            <a:r>
              <a:rPr lang="en-IN" b="1" dirty="0"/>
              <a:t>Module 4: Model Development</a:t>
            </a:r>
          </a:p>
        </p:txBody>
      </p:sp>
      <p:sp>
        <p:nvSpPr>
          <p:cNvPr id="7" name="TextBox 6">
            <a:extLst>
              <a:ext uri="{FF2B5EF4-FFF2-40B4-BE49-F238E27FC236}">
                <a16:creationId xmlns:a16="http://schemas.microsoft.com/office/drawing/2014/main" id="{77D95586-1299-C897-7C8A-0E35F430D56B}"/>
              </a:ext>
            </a:extLst>
          </p:cNvPr>
          <p:cNvSpPr txBox="1"/>
          <p:nvPr/>
        </p:nvSpPr>
        <p:spPr>
          <a:xfrm>
            <a:off x="951614" y="1573128"/>
            <a:ext cx="6032500" cy="124649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a:spAutoFit/>
          </a:bodyPr>
          <a:lstStyle/>
          <a:p>
            <a:r>
              <a:rPr lang="en-IN" sz="1500" dirty="0"/>
              <a:t># Import </a:t>
            </a:r>
            <a:r>
              <a:rPr lang="en-IN" sz="1500" dirty="0" err="1"/>
              <a:t>train_test_split</a:t>
            </a:r>
            <a:r>
              <a:rPr lang="en-IN" sz="1500" dirty="0"/>
              <a:t> from scikit-learn</a:t>
            </a:r>
          </a:p>
          <a:p>
            <a:r>
              <a:rPr lang="en-IN" sz="1500" dirty="0"/>
              <a:t>from </a:t>
            </a:r>
            <a:r>
              <a:rPr lang="en-IN" sz="1500" dirty="0" err="1"/>
              <a:t>sklearn.model_selection</a:t>
            </a:r>
            <a:r>
              <a:rPr lang="en-IN" sz="1500" dirty="0"/>
              <a:t> import </a:t>
            </a:r>
            <a:r>
              <a:rPr lang="en-IN" sz="1500" dirty="0" err="1"/>
              <a:t>train_test_split</a:t>
            </a:r>
            <a:endParaRPr lang="en-IN" sz="1500" dirty="0"/>
          </a:p>
          <a:p>
            <a:endParaRPr lang="en-IN" sz="1500" dirty="0"/>
          </a:p>
          <a:p>
            <a:r>
              <a:rPr lang="en-IN" sz="1500" dirty="0"/>
              <a:t># Split the data into training and testing sets</a:t>
            </a:r>
          </a:p>
          <a:p>
            <a:r>
              <a:rPr lang="en-IN" sz="1500" dirty="0" err="1"/>
              <a:t>xtrain</a:t>
            </a:r>
            <a:r>
              <a:rPr lang="en-IN" sz="1500" dirty="0"/>
              <a:t>, </a:t>
            </a:r>
            <a:r>
              <a:rPr lang="en-IN" sz="1500" dirty="0" err="1"/>
              <a:t>xtest</a:t>
            </a:r>
            <a:r>
              <a:rPr lang="en-IN" sz="1500" dirty="0"/>
              <a:t>, </a:t>
            </a:r>
            <a:r>
              <a:rPr lang="en-IN" sz="1500" dirty="0" err="1"/>
              <a:t>ytrain</a:t>
            </a:r>
            <a:r>
              <a:rPr lang="en-IN" sz="1500" dirty="0"/>
              <a:t>, </a:t>
            </a:r>
            <a:r>
              <a:rPr lang="en-IN" sz="1500" dirty="0" err="1"/>
              <a:t>ytest</a:t>
            </a:r>
            <a:r>
              <a:rPr lang="en-IN" sz="1500" dirty="0"/>
              <a:t> = </a:t>
            </a:r>
            <a:r>
              <a:rPr lang="en-IN" sz="1500" dirty="0" err="1"/>
              <a:t>train_test_split</a:t>
            </a:r>
            <a:r>
              <a:rPr lang="en-IN" sz="1500" dirty="0"/>
              <a:t>(X, Y)</a:t>
            </a:r>
          </a:p>
        </p:txBody>
      </p:sp>
      <p:sp>
        <p:nvSpPr>
          <p:cNvPr id="10" name="TextBox 9">
            <a:extLst>
              <a:ext uri="{FF2B5EF4-FFF2-40B4-BE49-F238E27FC236}">
                <a16:creationId xmlns:a16="http://schemas.microsoft.com/office/drawing/2014/main" id="{C5A5A632-9BBB-1799-A9B8-BF16A1CA4C93}"/>
              </a:ext>
            </a:extLst>
          </p:cNvPr>
          <p:cNvSpPr txBox="1"/>
          <p:nvPr/>
        </p:nvSpPr>
        <p:spPr>
          <a:xfrm>
            <a:off x="951614" y="3665099"/>
            <a:ext cx="6229350" cy="258532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a:spAutoFit/>
          </a:bodyPr>
          <a:lstStyle/>
          <a:p>
            <a:r>
              <a:rPr lang="en-IN" dirty="0"/>
              <a:t># Import relevant libraries</a:t>
            </a:r>
          </a:p>
          <a:p>
            <a:r>
              <a:rPr lang="en-IN" dirty="0"/>
              <a:t>from </a:t>
            </a:r>
            <a:r>
              <a:rPr lang="en-IN" dirty="0" err="1"/>
              <a:t>keras</a:t>
            </a:r>
            <a:r>
              <a:rPr lang="en-IN" dirty="0"/>
              <a:t> import layers, models, </a:t>
            </a:r>
            <a:r>
              <a:rPr lang="en-IN" dirty="0" err="1"/>
              <a:t>regularizers</a:t>
            </a:r>
            <a:endParaRPr lang="en-IN" dirty="0"/>
          </a:p>
          <a:p>
            <a:endParaRPr lang="en-IN" dirty="0"/>
          </a:p>
          <a:p>
            <a:r>
              <a:rPr lang="en-IN" dirty="0"/>
              <a:t># Define the CNN model</a:t>
            </a:r>
          </a:p>
          <a:p>
            <a:r>
              <a:rPr lang="en-IN" dirty="0"/>
              <a:t>model = </a:t>
            </a:r>
            <a:r>
              <a:rPr lang="en-IN" dirty="0" err="1"/>
              <a:t>models.Sequential</a:t>
            </a:r>
            <a:r>
              <a:rPr lang="en-IN" dirty="0"/>
              <a:t>()</a:t>
            </a:r>
          </a:p>
          <a:p>
            <a:r>
              <a:rPr lang="en-IN" dirty="0" err="1"/>
              <a:t>model.add</a:t>
            </a:r>
            <a:r>
              <a:rPr lang="en-IN" dirty="0"/>
              <a:t>(layers.Conv2D(32, (3, 3), padding='same', </a:t>
            </a:r>
            <a:r>
              <a:rPr lang="en-IN" dirty="0" err="1"/>
              <a:t>input_shape</a:t>
            </a:r>
            <a:r>
              <a:rPr lang="en-IN" dirty="0"/>
              <a:t>=(70, 70, 3))</a:t>
            </a:r>
          </a:p>
          <a:p>
            <a:r>
              <a:rPr lang="en-IN" dirty="0" err="1"/>
              <a:t>model.add</a:t>
            </a:r>
            <a:r>
              <a:rPr lang="en-IN" dirty="0"/>
              <a:t>(</a:t>
            </a:r>
            <a:r>
              <a:rPr lang="en-IN" dirty="0" err="1"/>
              <a:t>layers.Activation</a:t>
            </a:r>
            <a:r>
              <a:rPr lang="en-IN" dirty="0"/>
              <a:t>('</a:t>
            </a:r>
            <a:r>
              <a:rPr lang="en-IN" dirty="0" err="1"/>
              <a:t>relu</a:t>
            </a:r>
            <a:r>
              <a:rPr lang="en-IN" dirty="0"/>
              <a:t>'))</a:t>
            </a:r>
          </a:p>
          <a:p>
            <a:r>
              <a:rPr lang="en-IN" dirty="0"/>
              <a:t># Add more layers: Conv2D, MaxPooling2D, etc.</a:t>
            </a:r>
          </a:p>
        </p:txBody>
      </p:sp>
    </p:spTree>
    <p:extLst>
      <p:ext uri="{BB962C8B-B14F-4D97-AF65-F5344CB8AC3E}">
        <p14:creationId xmlns:p14="http://schemas.microsoft.com/office/powerpoint/2010/main" val="385790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C021B-F642-F502-6DFC-B2345542415D}"/>
              </a:ext>
            </a:extLst>
          </p:cNvPr>
          <p:cNvSpPr>
            <a:spLocks noGrp="1"/>
          </p:cNvSpPr>
          <p:nvPr>
            <p:ph type="title"/>
          </p:nvPr>
        </p:nvSpPr>
        <p:spPr>
          <a:xfrm>
            <a:off x="628650" y="446879"/>
            <a:ext cx="7886700" cy="468315"/>
          </a:xfrm>
        </p:spPr>
        <p:txBody>
          <a:bodyPr>
            <a:noAutofit/>
          </a:bodyPr>
          <a:lstStyle/>
          <a:p>
            <a:pPr algn="ctr" rtl="0" eaLnBrk="1" latinLnBrk="0" hangingPunct="1">
              <a:lnSpc>
                <a:spcPct val="90000"/>
              </a:lnSpc>
              <a:spcBef>
                <a:spcPts val="750"/>
              </a:spcBef>
              <a:spcAft>
                <a:spcPts val="0"/>
              </a:spcAft>
              <a:buClrTx/>
              <a:buSzPts val="3200"/>
            </a:pPr>
            <a:r>
              <a:rPr lang="en-IN" sz="3400" b="1" dirty="0">
                <a:solidFill>
                  <a:srgbClr val="000000"/>
                </a:solidFill>
                <a:latin typeface="Times New Roman" panose="02020603050405020304" pitchFamily="18" charset="0"/>
                <a:ea typeface="+mn-ea"/>
                <a:cs typeface="Times New Roman" panose="02020603050405020304" pitchFamily="18" charset="0"/>
              </a:rPr>
              <a:t>Implementation</a:t>
            </a:r>
          </a:p>
        </p:txBody>
      </p:sp>
      <p:sp>
        <p:nvSpPr>
          <p:cNvPr id="3" name="Slide Number Placeholder 2">
            <a:extLst>
              <a:ext uri="{FF2B5EF4-FFF2-40B4-BE49-F238E27FC236}">
                <a16:creationId xmlns:a16="http://schemas.microsoft.com/office/drawing/2014/main" id="{B1E547E5-2522-FF41-F672-0982B8183896}"/>
              </a:ext>
            </a:extLst>
          </p:cNvPr>
          <p:cNvSpPr>
            <a:spLocks noGrp="1"/>
          </p:cNvSpPr>
          <p:nvPr>
            <p:ph type="sldNum" sz="quarter" idx="12"/>
          </p:nvPr>
        </p:nvSpPr>
        <p:spPr/>
        <p:txBody>
          <a:bodyPr/>
          <a:lstStyle/>
          <a:p>
            <a:fld id="{31958867-1DDC-4412-8EC2-97F2AFA60749}" type="slidenum">
              <a:rPr lang="en-IN" smtClean="0"/>
              <a:t>19</a:t>
            </a:fld>
            <a:endParaRPr lang="en-IN"/>
          </a:p>
        </p:txBody>
      </p:sp>
      <p:sp>
        <p:nvSpPr>
          <p:cNvPr id="8" name="Content Placeholder 7">
            <a:extLst>
              <a:ext uri="{FF2B5EF4-FFF2-40B4-BE49-F238E27FC236}">
                <a16:creationId xmlns:a16="http://schemas.microsoft.com/office/drawing/2014/main" id="{E492043A-2002-53B4-B2D6-30A3FB1BA019}"/>
              </a:ext>
            </a:extLst>
          </p:cNvPr>
          <p:cNvSpPr>
            <a:spLocks noGrp="1"/>
          </p:cNvSpPr>
          <p:nvPr>
            <p:ph idx="1"/>
          </p:nvPr>
        </p:nvSpPr>
        <p:spPr>
          <a:xfrm>
            <a:off x="628650" y="1127051"/>
            <a:ext cx="7886700" cy="6035078"/>
          </a:xfrm>
        </p:spPr>
        <p:txBody>
          <a:bodyPr/>
          <a:lstStyle/>
          <a:p>
            <a:pPr marL="0" indent="0">
              <a:buNone/>
            </a:pPr>
            <a:r>
              <a:rPr lang="en-IN" b="1" dirty="0"/>
              <a:t>Module 5: Model Training</a:t>
            </a:r>
          </a:p>
          <a:p>
            <a:pPr marL="0" indent="0">
              <a:buNone/>
            </a:pPr>
            <a:endParaRPr lang="en-IN" b="1" dirty="0"/>
          </a:p>
          <a:p>
            <a:pPr marL="0" indent="0">
              <a:buNone/>
            </a:pPr>
            <a:endParaRPr lang="en-IN" b="1" dirty="0"/>
          </a:p>
          <a:p>
            <a:pPr marL="0" indent="0">
              <a:buNone/>
            </a:pPr>
            <a:endParaRPr lang="en-IN" b="1" dirty="0"/>
          </a:p>
          <a:p>
            <a:pPr marL="0" indent="0">
              <a:buNone/>
            </a:pPr>
            <a:endParaRPr lang="en-IN" b="1" dirty="0"/>
          </a:p>
          <a:p>
            <a:pPr marL="0" indent="0">
              <a:buNone/>
            </a:pPr>
            <a:r>
              <a:rPr lang="en-IN" b="1" dirty="0"/>
              <a:t>Module 4: Model Development</a:t>
            </a:r>
          </a:p>
        </p:txBody>
      </p:sp>
      <p:sp>
        <p:nvSpPr>
          <p:cNvPr id="10" name="TextBox 9">
            <a:extLst>
              <a:ext uri="{FF2B5EF4-FFF2-40B4-BE49-F238E27FC236}">
                <a16:creationId xmlns:a16="http://schemas.microsoft.com/office/drawing/2014/main" id="{C5A5A632-9BBB-1799-A9B8-BF16A1CA4C93}"/>
              </a:ext>
            </a:extLst>
          </p:cNvPr>
          <p:cNvSpPr txBox="1"/>
          <p:nvPr/>
        </p:nvSpPr>
        <p:spPr>
          <a:xfrm>
            <a:off x="951614" y="3665099"/>
            <a:ext cx="6229350" cy="258532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a:spAutoFit/>
          </a:bodyPr>
          <a:lstStyle/>
          <a:p>
            <a:r>
              <a:rPr lang="en-IN" dirty="0"/>
              <a:t># Import relevant libraries</a:t>
            </a:r>
          </a:p>
          <a:p>
            <a:r>
              <a:rPr lang="en-IN" dirty="0"/>
              <a:t>from </a:t>
            </a:r>
            <a:r>
              <a:rPr lang="en-IN" dirty="0" err="1"/>
              <a:t>keras</a:t>
            </a:r>
            <a:r>
              <a:rPr lang="en-IN" dirty="0"/>
              <a:t> import layers, models, </a:t>
            </a:r>
            <a:r>
              <a:rPr lang="en-IN" dirty="0" err="1"/>
              <a:t>regularizers</a:t>
            </a:r>
            <a:endParaRPr lang="en-IN" dirty="0"/>
          </a:p>
          <a:p>
            <a:endParaRPr lang="en-IN" dirty="0"/>
          </a:p>
          <a:p>
            <a:r>
              <a:rPr lang="en-IN" dirty="0"/>
              <a:t># Define the CNN model</a:t>
            </a:r>
          </a:p>
          <a:p>
            <a:r>
              <a:rPr lang="en-IN" dirty="0"/>
              <a:t>model = </a:t>
            </a:r>
            <a:r>
              <a:rPr lang="en-IN" dirty="0" err="1"/>
              <a:t>models.Sequential</a:t>
            </a:r>
            <a:r>
              <a:rPr lang="en-IN" dirty="0"/>
              <a:t>()</a:t>
            </a:r>
          </a:p>
          <a:p>
            <a:r>
              <a:rPr lang="en-IN" dirty="0" err="1"/>
              <a:t>model.add</a:t>
            </a:r>
            <a:r>
              <a:rPr lang="en-IN" dirty="0"/>
              <a:t>(layers.Conv2D(32, (3, 3), padding='same', </a:t>
            </a:r>
            <a:r>
              <a:rPr lang="en-IN" dirty="0" err="1"/>
              <a:t>input_shape</a:t>
            </a:r>
            <a:r>
              <a:rPr lang="en-IN" dirty="0"/>
              <a:t>=(70, 70, 3))</a:t>
            </a:r>
          </a:p>
          <a:p>
            <a:r>
              <a:rPr lang="en-IN" dirty="0" err="1"/>
              <a:t>model.add</a:t>
            </a:r>
            <a:r>
              <a:rPr lang="en-IN" dirty="0"/>
              <a:t>(</a:t>
            </a:r>
            <a:r>
              <a:rPr lang="en-IN" dirty="0" err="1"/>
              <a:t>layers.Activation</a:t>
            </a:r>
            <a:r>
              <a:rPr lang="en-IN" dirty="0"/>
              <a:t>('</a:t>
            </a:r>
            <a:r>
              <a:rPr lang="en-IN" dirty="0" err="1"/>
              <a:t>relu</a:t>
            </a:r>
            <a:r>
              <a:rPr lang="en-IN" dirty="0"/>
              <a:t>'))</a:t>
            </a:r>
          </a:p>
          <a:p>
            <a:r>
              <a:rPr lang="en-IN" dirty="0"/>
              <a:t># Add more layers: Conv2D, MaxPooling2D, etc.</a:t>
            </a:r>
          </a:p>
        </p:txBody>
      </p:sp>
      <p:sp>
        <p:nvSpPr>
          <p:cNvPr id="5" name="TextBox 4">
            <a:extLst>
              <a:ext uri="{FF2B5EF4-FFF2-40B4-BE49-F238E27FC236}">
                <a16:creationId xmlns:a16="http://schemas.microsoft.com/office/drawing/2014/main" id="{8835E1FD-863D-D747-E6C8-52B57A20087C}"/>
              </a:ext>
            </a:extLst>
          </p:cNvPr>
          <p:cNvSpPr txBox="1"/>
          <p:nvPr/>
        </p:nvSpPr>
        <p:spPr>
          <a:xfrm>
            <a:off x="951614" y="1553063"/>
            <a:ext cx="6814436" cy="1200329"/>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a:spAutoFit/>
          </a:bodyPr>
          <a:lstStyle/>
          <a:p>
            <a:r>
              <a:rPr lang="en-IN" dirty="0"/>
              <a:t># Compile and train the model</a:t>
            </a:r>
          </a:p>
          <a:p>
            <a:r>
              <a:rPr lang="en-IN" dirty="0" err="1"/>
              <a:t>model.compile</a:t>
            </a:r>
            <a:r>
              <a:rPr lang="en-IN" dirty="0"/>
              <a:t>(loss='</a:t>
            </a:r>
            <a:r>
              <a:rPr lang="en-IN" dirty="0" err="1"/>
              <a:t>categorical_crossentropy</a:t>
            </a:r>
            <a:r>
              <a:rPr lang="en-IN" dirty="0"/>
              <a:t>', optimizer=</a:t>
            </a:r>
            <a:r>
              <a:rPr lang="en-IN" dirty="0" err="1"/>
              <a:t>sgd</a:t>
            </a:r>
            <a:r>
              <a:rPr lang="en-IN" dirty="0"/>
              <a:t>, metrics=['accuracy'])</a:t>
            </a:r>
          </a:p>
          <a:p>
            <a:r>
              <a:rPr lang="en-IN" dirty="0" err="1"/>
              <a:t>model.fit</a:t>
            </a:r>
            <a:r>
              <a:rPr lang="en-IN" dirty="0"/>
              <a:t>(</a:t>
            </a:r>
            <a:r>
              <a:rPr lang="en-IN" dirty="0" err="1"/>
              <a:t>xtrain</a:t>
            </a:r>
            <a:r>
              <a:rPr lang="en-IN" dirty="0"/>
              <a:t>, </a:t>
            </a:r>
            <a:r>
              <a:rPr lang="en-IN" dirty="0" err="1"/>
              <a:t>ytrain</a:t>
            </a:r>
            <a:r>
              <a:rPr lang="en-IN" dirty="0"/>
              <a:t>, epochs=20, </a:t>
            </a:r>
            <a:r>
              <a:rPr lang="en-IN" dirty="0" err="1"/>
              <a:t>validation_data</a:t>
            </a:r>
            <a:r>
              <a:rPr lang="en-IN" dirty="0"/>
              <a:t>=(</a:t>
            </a:r>
            <a:r>
              <a:rPr lang="en-IN" dirty="0" err="1"/>
              <a:t>xtest</a:t>
            </a:r>
            <a:r>
              <a:rPr lang="en-IN" dirty="0"/>
              <a:t>, </a:t>
            </a:r>
            <a:r>
              <a:rPr lang="en-IN" dirty="0" err="1"/>
              <a:t>ytest</a:t>
            </a:r>
            <a:r>
              <a:rPr lang="en-IN" dirty="0"/>
              <a:t>))</a:t>
            </a:r>
          </a:p>
        </p:txBody>
      </p:sp>
    </p:spTree>
    <p:extLst>
      <p:ext uri="{BB962C8B-B14F-4D97-AF65-F5344CB8AC3E}">
        <p14:creationId xmlns:p14="http://schemas.microsoft.com/office/powerpoint/2010/main" val="28042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C021B-F642-F502-6DFC-B2345542415D}"/>
              </a:ext>
            </a:extLst>
          </p:cNvPr>
          <p:cNvSpPr>
            <a:spLocks noGrp="1"/>
          </p:cNvSpPr>
          <p:nvPr>
            <p:ph type="title"/>
          </p:nvPr>
        </p:nvSpPr>
        <p:spPr>
          <a:xfrm>
            <a:off x="628650" y="435522"/>
            <a:ext cx="7886700" cy="468315"/>
          </a:xfrm>
        </p:spPr>
        <p:txBody>
          <a:bodyPr>
            <a:noAutofit/>
          </a:bodyPr>
          <a:lstStyle/>
          <a:p>
            <a:pPr algn="ctr"/>
            <a:r>
              <a:rPr lang="en-US" sz="3400" b="1" dirty="0">
                <a:latin typeface="Times New Roman" panose="02020603050405020304" pitchFamily="18" charset="0"/>
                <a:cs typeface="Times New Roman" panose="02020603050405020304" pitchFamily="18" charset="0"/>
              </a:rPr>
              <a:t>Contents Outline</a:t>
            </a:r>
            <a:endParaRPr lang="en-IN" sz="3400" b="1"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7BD713F3-0D4A-AA89-5DB0-A8BEE8C49391}"/>
              </a:ext>
            </a:extLst>
          </p:cNvPr>
          <p:cNvSpPr>
            <a:spLocks noGrp="1"/>
          </p:cNvSpPr>
          <p:nvPr>
            <p:ph type="sldNum" sz="quarter" idx="12"/>
          </p:nvPr>
        </p:nvSpPr>
        <p:spPr/>
        <p:txBody>
          <a:bodyPr/>
          <a:lstStyle/>
          <a:p>
            <a:fld id="{31958867-1DDC-4412-8EC2-97F2AFA60749}" type="slidenum">
              <a:rPr lang="en-IN" smtClean="0"/>
              <a:t>2</a:t>
            </a:fld>
            <a:endParaRPr lang="en-IN"/>
          </a:p>
        </p:txBody>
      </p:sp>
      <p:sp>
        <p:nvSpPr>
          <p:cNvPr id="6" name="object 3">
            <a:extLst>
              <a:ext uri="{FF2B5EF4-FFF2-40B4-BE49-F238E27FC236}">
                <a16:creationId xmlns:a16="http://schemas.microsoft.com/office/drawing/2014/main" id="{04F3DAF9-AC47-55CB-0B0E-6637F02183DC}"/>
              </a:ext>
            </a:extLst>
          </p:cNvPr>
          <p:cNvSpPr txBox="1"/>
          <p:nvPr/>
        </p:nvSpPr>
        <p:spPr>
          <a:xfrm>
            <a:off x="628650" y="1114264"/>
            <a:ext cx="6855765" cy="5321970"/>
          </a:xfrm>
          <a:prstGeom prst="rect">
            <a:avLst/>
          </a:prstGeom>
        </p:spPr>
        <p:txBody>
          <a:bodyPr vert="horz" wrap="square" lIns="0" tIns="88900" rIns="0" bIns="0" rtlCol="0">
            <a:spAutoFit/>
          </a:bodyPr>
          <a:lstStyle/>
          <a:p>
            <a:pPr marL="527685" indent="-515620">
              <a:lnSpc>
                <a:spcPct val="100000"/>
              </a:lnSpc>
              <a:spcBef>
                <a:spcPts val="700"/>
              </a:spcBef>
              <a:buAutoNum type="arabicPeriod"/>
              <a:tabLst>
                <a:tab pos="527685" algn="l"/>
                <a:tab pos="528320" algn="l"/>
              </a:tabLst>
            </a:pPr>
            <a:r>
              <a:rPr dirty="0">
                <a:latin typeface="Times New Roman"/>
                <a:cs typeface="Times New Roman"/>
              </a:rPr>
              <a:t>Abstract</a:t>
            </a:r>
          </a:p>
          <a:p>
            <a:pPr marL="527685" indent="-515620">
              <a:lnSpc>
                <a:spcPct val="100000"/>
              </a:lnSpc>
              <a:spcBef>
                <a:spcPts val="605"/>
              </a:spcBef>
              <a:buAutoNum type="arabicPeriod"/>
              <a:tabLst>
                <a:tab pos="527685" algn="l"/>
                <a:tab pos="528320" algn="l"/>
              </a:tabLst>
            </a:pPr>
            <a:r>
              <a:rPr lang="en-IN" dirty="0">
                <a:latin typeface="Times New Roman"/>
                <a:cs typeface="Times New Roman"/>
              </a:rPr>
              <a:t>Introduction and Literature Survey</a:t>
            </a:r>
          </a:p>
          <a:p>
            <a:pPr marL="527685" indent="-515620">
              <a:lnSpc>
                <a:spcPct val="100000"/>
              </a:lnSpc>
              <a:spcBef>
                <a:spcPts val="605"/>
              </a:spcBef>
              <a:buAutoNum type="arabicPeriod"/>
              <a:tabLst>
                <a:tab pos="527685" algn="l"/>
                <a:tab pos="528320" algn="l"/>
              </a:tabLst>
            </a:pPr>
            <a:r>
              <a:rPr dirty="0">
                <a:latin typeface="Times New Roman"/>
                <a:cs typeface="Times New Roman"/>
              </a:rPr>
              <a:t>Existing System with</a:t>
            </a:r>
            <a:r>
              <a:rPr spc="-180" dirty="0">
                <a:latin typeface="Times New Roman"/>
                <a:cs typeface="Times New Roman"/>
              </a:rPr>
              <a:t> </a:t>
            </a:r>
            <a:r>
              <a:rPr lang="en-IN" spc="-5" dirty="0">
                <a:latin typeface="Times New Roman"/>
                <a:cs typeface="Times New Roman"/>
              </a:rPr>
              <a:t>Architecture</a:t>
            </a:r>
            <a:endParaRPr dirty="0">
              <a:latin typeface="Times New Roman"/>
              <a:cs typeface="Times New Roman"/>
            </a:endParaRPr>
          </a:p>
          <a:p>
            <a:pPr marL="527685" indent="-515620">
              <a:lnSpc>
                <a:spcPct val="100000"/>
              </a:lnSpc>
              <a:spcBef>
                <a:spcPts val="600"/>
              </a:spcBef>
              <a:buAutoNum type="arabicPeriod"/>
              <a:tabLst>
                <a:tab pos="527685" algn="l"/>
                <a:tab pos="528320" algn="l"/>
              </a:tabLst>
            </a:pPr>
            <a:r>
              <a:rPr dirty="0">
                <a:latin typeface="Times New Roman"/>
                <a:cs typeface="Times New Roman"/>
              </a:rPr>
              <a:t>Proposed </a:t>
            </a:r>
            <a:r>
              <a:rPr spc="-5" dirty="0">
                <a:latin typeface="Times New Roman"/>
                <a:cs typeface="Times New Roman"/>
              </a:rPr>
              <a:t>System</a:t>
            </a:r>
            <a:r>
              <a:rPr lang="en-IN" spc="-5" dirty="0">
                <a:latin typeface="Times New Roman"/>
                <a:cs typeface="Times New Roman"/>
              </a:rPr>
              <a:t> Architecture</a:t>
            </a:r>
            <a:r>
              <a:rPr spc="-5" dirty="0">
                <a:latin typeface="Times New Roman"/>
                <a:cs typeface="Times New Roman"/>
              </a:rPr>
              <a:t> </a:t>
            </a:r>
            <a:r>
              <a:rPr dirty="0">
                <a:latin typeface="Times New Roman"/>
                <a:cs typeface="Times New Roman"/>
              </a:rPr>
              <a:t>wit</a:t>
            </a:r>
            <a:r>
              <a:rPr lang="en-IN" dirty="0">
                <a:latin typeface="Times New Roman"/>
                <a:cs typeface="Times New Roman"/>
              </a:rPr>
              <a:t>h </a:t>
            </a:r>
            <a:r>
              <a:rPr dirty="0">
                <a:latin typeface="Times New Roman"/>
                <a:cs typeface="Times New Roman"/>
              </a:rPr>
              <a:t>Advantages</a:t>
            </a:r>
            <a:endParaRPr lang="en-IN" dirty="0">
              <a:latin typeface="Times New Roman"/>
              <a:cs typeface="Times New Roman"/>
            </a:endParaRPr>
          </a:p>
          <a:p>
            <a:pPr marL="527685" indent="-515620">
              <a:lnSpc>
                <a:spcPct val="100000"/>
              </a:lnSpc>
              <a:spcBef>
                <a:spcPts val="600"/>
              </a:spcBef>
              <a:buAutoNum type="arabicPeriod"/>
              <a:tabLst>
                <a:tab pos="527685" algn="l"/>
                <a:tab pos="528320" algn="l"/>
              </a:tabLst>
            </a:pPr>
            <a:r>
              <a:rPr lang="en-IN" dirty="0">
                <a:latin typeface="Times New Roman"/>
                <a:cs typeface="Times New Roman"/>
              </a:rPr>
              <a:t>Proposed System Objectives</a:t>
            </a:r>
            <a:endParaRPr dirty="0">
              <a:latin typeface="Times New Roman"/>
              <a:cs typeface="Times New Roman"/>
            </a:endParaRPr>
          </a:p>
          <a:p>
            <a:pPr marL="527685" indent="-515620">
              <a:lnSpc>
                <a:spcPct val="100000"/>
              </a:lnSpc>
              <a:spcBef>
                <a:spcPts val="600"/>
              </a:spcBef>
              <a:buAutoNum type="arabicPeriod"/>
              <a:tabLst>
                <a:tab pos="527685" algn="l"/>
                <a:tab pos="528320" algn="l"/>
              </a:tabLst>
            </a:pPr>
            <a:r>
              <a:rPr lang="en-IN" spc="-5" dirty="0">
                <a:latin typeface="Times New Roman"/>
                <a:cs typeface="Times New Roman"/>
              </a:rPr>
              <a:t>Hardware and Software Requirements</a:t>
            </a:r>
          </a:p>
          <a:p>
            <a:pPr marL="527685" indent="-515620">
              <a:lnSpc>
                <a:spcPct val="100000"/>
              </a:lnSpc>
              <a:spcBef>
                <a:spcPts val="600"/>
              </a:spcBef>
              <a:buAutoNum type="arabicPeriod"/>
              <a:tabLst>
                <a:tab pos="527685" algn="l"/>
                <a:tab pos="528320" algn="l"/>
              </a:tabLst>
            </a:pPr>
            <a:r>
              <a:rPr lang="en-IN" spc="-5" dirty="0">
                <a:latin typeface="Times New Roman"/>
                <a:cs typeface="Times New Roman"/>
              </a:rPr>
              <a:t>Proposed System Design &amp; Implementation</a:t>
            </a:r>
          </a:p>
          <a:p>
            <a:pPr marL="12065">
              <a:lnSpc>
                <a:spcPct val="100000"/>
              </a:lnSpc>
              <a:spcBef>
                <a:spcPts val="600"/>
              </a:spcBef>
              <a:tabLst>
                <a:tab pos="527685" algn="l"/>
                <a:tab pos="528320" algn="l"/>
              </a:tabLst>
            </a:pPr>
            <a:r>
              <a:rPr lang="en-IN" spc="-5" dirty="0">
                <a:latin typeface="Times New Roman"/>
                <a:cs typeface="Times New Roman"/>
              </a:rPr>
              <a:t>   			7.1. Design</a:t>
            </a:r>
          </a:p>
          <a:p>
            <a:pPr marL="12065">
              <a:lnSpc>
                <a:spcPct val="100000"/>
              </a:lnSpc>
              <a:spcBef>
                <a:spcPts val="600"/>
              </a:spcBef>
              <a:tabLst>
                <a:tab pos="527685" algn="l"/>
                <a:tab pos="528320" algn="l"/>
              </a:tabLst>
            </a:pPr>
            <a:r>
              <a:rPr lang="en-IN" spc="-5" dirty="0">
                <a:latin typeface="Times New Roman"/>
                <a:cs typeface="Times New Roman"/>
              </a:rPr>
              <a:t>			7.2. Implementation</a:t>
            </a:r>
          </a:p>
          <a:p>
            <a:pPr marL="469265" indent="-457200">
              <a:lnSpc>
                <a:spcPct val="100000"/>
              </a:lnSpc>
              <a:spcBef>
                <a:spcPts val="600"/>
              </a:spcBef>
              <a:buAutoNum type="arabicPeriod" startAt="8"/>
              <a:tabLst>
                <a:tab pos="527685" algn="l"/>
                <a:tab pos="528320" algn="l"/>
              </a:tabLst>
            </a:pPr>
            <a:r>
              <a:rPr lang="en-IN" spc="-5" dirty="0">
                <a:latin typeface="Times New Roman"/>
                <a:cs typeface="Times New Roman"/>
              </a:rPr>
              <a:t>Evaluation/Testing</a:t>
            </a:r>
          </a:p>
          <a:p>
            <a:pPr marL="469265" indent="-457200">
              <a:lnSpc>
                <a:spcPct val="100000"/>
              </a:lnSpc>
              <a:spcBef>
                <a:spcPts val="600"/>
              </a:spcBef>
              <a:buAutoNum type="arabicPeriod" startAt="8"/>
              <a:tabLst>
                <a:tab pos="527685" algn="l"/>
                <a:tab pos="528320" algn="l"/>
              </a:tabLst>
            </a:pPr>
            <a:r>
              <a:rPr lang="en-IN" spc="-5" dirty="0">
                <a:latin typeface="Times New Roman"/>
                <a:cs typeface="Times New Roman"/>
              </a:rPr>
              <a:t>Outputs/Results</a:t>
            </a:r>
            <a:endParaRPr lang="en-IN" dirty="0">
              <a:latin typeface="Times New Roman"/>
              <a:cs typeface="Times New Roman"/>
            </a:endParaRPr>
          </a:p>
          <a:p>
            <a:pPr marL="469265" indent="-457200">
              <a:lnSpc>
                <a:spcPct val="100000"/>
              </a:lnSpc>
              <a:spcBef>
                <a:spcPts val="600"/>
              </a:spcBef>
              <a:buAutoNum type="arabicPeriod" startAt="8"/>
              <a:tabLst>
                <a:tab pos="527685" algn="l"/>
                <a:tab pos="528320" algn="l"/>
              </a:tabLst>
            </a:pPr>
            <a:r>
              <a:rPr lang="en-US" spc="-5" dirty="0">
                <a:latin typeface="Times New Roman"/>
                <a:cs typeface="Times New Roman"/>
              </a:rPr>
              <a:t>Conclusion</a:t>
            </a:r>
          </a:p>
          <a:p>
            <a:pPr marL="469265" indent="-457200">
              <a:lnSpc>
                <a:spcPct val="100000"/>
              </a:lnSpc>
              <a:spcBef>
                <a:spcPts val="600"/>
              </a:spcBef>
              <a:buAutoNum type="arabicPeriod" startAt="8"/>
              <a:tabLst>
                <a:tab pos="527685" algn="l"/>
                <a:tab pos="528320" algn="l"/>
              </a:tabLst>
            </a:pPr>
            <a:r>
              <a:rPr lang="en-IN" dirty="0">
                <a:latin typeface="Times New Roman"/>
                <a:cs typeface="Times New Roman"/>
              </a:rPr>
              <a:t>Future Enhancement</a:t>
            </a:r>
          </a:p>
          <a:p>
            <a:pPr marL="469265" indent="-457200">
              <a:lnSpc>
                <a:spcPct val="100000"/>
              </a:lnSpc>
              <a:spcBef>
                <a:spcPts val="600"/>
              </a:spcBef>
              <a:buAutoNum type="arabicPeriod" startAt="8"/>
              <a:tabLst>
                <a:tab pos="527685" algn="l"/>
                <a:tab pos="528320" algn="l"/>
              </a:tabLst>
            </a:pPr>
            <a:r>
              <a:rPr lang="en-IN" dirty="0">
                <a:latin typeface="Times New Roman"/>
                <a:cs typeface="Times New Roman"/>
              </a:rPr>
              <a:t>References</a:t>
            </a:r>
          </a:p>
          <a:p>
            <a:pPr marL="469265" indent="-457200">
              <a:lnSpc>
                <a:spcPct val="100000"/>
              </a:lnSpc>
              <a:spcBef>
                <a:spcPts val="600"/>
              </a:spcBef>
              <a:buAutoNum type="arabicPeriod" startAt="8"/>
              <a:tabLst>
                <a:tab pos="527685" algn="l"/>
                <a:tab pos="528320" algn="l"/>
              </a:tabLst>
            </a:pPr>
            <a:r>
              <a:rPr lang="en-IN" dirty="0"/>
              <a:t>Queries &amp; Thankyou</a:t>
            </a:r>
            <a:endParaRPr dirty="0">
              <a:latin typeface="Times New Roman"/>
              <a:cs typeface="Times New Roman"/>
            </a:endParaRPr>
          </a:p>
        </p:txBody>
      </p:sp>
    </p:spTree>
    <p:extLst>
      <p:ext uri="{BB962C8B-B14F-4D97-AF65-F5344CB8AC3E}">
        <p14:creationId xmlns:p14="http://schemas.microsoft.com/office/powerpoint/2010/main" val="1496778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C021B-F642-F502-6DFC-B2345542415D}"/>
              </a:ext>
            </a:extLst>
          </p:cNvPr>
          <p:cNvSpPr>
            <a:spLocks noGrp="1"/>
          </p:cNvSpPr>
          <p:nvPr>
            <p:ph type="title"/>
          </p:nvPr>
        </p:nvSpPr>
        <p:spPr>
          <a:xfrm>
            <a:off x="628650" y="681037"/>
            <a:ext cx="7886700" cy="468315"/>
          </a:xfrm>
        </p:spPr>
        <p:txBody>
          <a:bodyPr>
            <a:noAutofit/>
          </a:bodyPr>
          <a:lstStyle/>
          <a:p>
            <a:pPr algn="ctr" rtl="0" eaLnBrk="1" latinLnBrk="0" hangingPunct="1">
              <a:lnSpc>
                <a:spcPct val="90000"/>
              </a:lnSpc>
              <a:spcBef>
                <a:spcPts val="750"/>
              </a:spcBef>
              <a:spcAft>
                <a:spcPts val="0"/>
              </a:spcAft>
              <a:buClrTx/>
              <a:buSzPts val="3200"/>
            </a:pPr>
            <a:r>
              <a:rPr lang="en-IN" sz="3400" b="1" dirty="0">
                <a:solidFill>
                  <a:srgbClr val="000000"/>
                </a:solidFill>
                <a:latin typeface="Times New Roman" panose="02020603050405020304" pitchFamily="18" charset="0"/>
                <a:ea typeface="+mn-ea"/>
                <a:cs typeface="Times New Roman" panose="02020603050405020304" pitchFamily="18" charset="0"/>
              </a:rPr>
              <a:t>SOFTWARE AND HARDWARE COMPONENTS</a:t>
            </a:r>
          </a:p>
        </p:txBody>
      </p:sp>
      <p:sp>
        <p:nvSpPr>
          <p:cNvPr id="3" name="Slide Number Placeholder 2">
            <a:extLst>
              <a:ext uri="{FF2B5EF4-FFF2-40B4-BE49-F238E27FC236}">
                <a16:creationId xmlns:a16="http://schemas.microsoft.com/office/drawing/2014/main" id="{B1E547E5-2522-FF41-F672-0982B8183896}"/>
              </a:ext>
            </a:extLst>
          </p:cNvPr>
          <p:cNvSpPr>
            <a:spLocks noGrp="1"/>
          </p:cNvSpPr>
          <p:nvPr>
            <p:ph type="sldNum" sz="quarter" idx="12"/>
          </p:nvPr>
        </p:nvSpPr>
        <p:spPr/>
        <p:txBody>
          <a:bodyPr/>
          <a:lstStyle/>
          <a:p>
            <a:fld id="{31958867-1DDC-4412-8EC2-97F2AFA60749}" type="slidenum">
              <a:rPr lang="en-IN" smtClean="0"/>
              <a:t>20</a:t>
            </a:fld>
            <a:endParaRPr lang="en-IN"/>
          </a:p>
        </p:txBody>
      </p:sp>
      <p:sp>
        <p:nvSpPr>
          <p:cNvPr id="6" name="Content Placeholder 5">
            <a:extLst>
              <a:ext uri="{FF2B5EF4-FFF2-40B4-BE49-F238E27FC236}">
                <a16:creationId xmlns:a16="http://schemas.microsoft.com/office/drawing/2014/main" id="{ABBD8B65-3B12-2AD0-E6EB-96B4DCBE7DCE}"/>
              </a:ext>
            </a:extLst>
          </p:cNvPr>
          <p:cNvSpPr>
            <a:spLocks noGrp="1"/>
          </p:cNvSpPr>
          <p:nvPr>
            <p:ph idx="1"/>
          </p:nvPr>
        </p:nvSpPr>
        <p:spPr>
          <a:xfrm>
            <a:off x="628651" y="1361784"/>
            <a:ext cx="8164476" cy="5360728"/>
          </a:xfrm>
        </p:spPr>
        <p:txBody>
          <a:bodyPr>
            <a:noAutofit/>
          </a:bodyPr>
          <a:lstStyle/>
          <a:p>
            <a:pPr>
              <a:lnSpc>
                <a:spcPct val="100000"/>
              </a:lnSpc>
            </a:pPr>
            <a:r>
              <a:rPr lang="en-IN" sz="1800" b="1" dirty="0">
                <a:latin typeface="Times New Roman" panose="02020603050405020304" pitchFamily="18" charset="0"/>
                <a:cs typeface="Times New Roman" panose="02020603050405020304" pitchFamily="18" charset="0"/>
              </a:rPr>
              <a:t>Software Tools</a:t>
            </a:r>
          </a:p>
          <a:p>
            <a:pPr lvl="1">
              <a:lnSpc>
                <a:spcPct val="100000"/>
              </a:lnSpc>
            </a:pPr>
            <a:r>
              <a:rPr lang="en-IN" dirty="0">
                <a:latin typeface="Times New Roman" panose="02020603050405020304" pitchFamily="18" charset="0"/>
                <a:cs typeface="Times New Roman" panose="02020603050405020304" pitchFamily="18" charset="0"/>
              </a:rPr>
              <a:t>Deep Learning Framework: TensorFlow and </a:t>
            </a:r>
            <a:r>
              <a:rPr lang="en-IN" dirty="0" err="1">
                <a:latin typeface="Times New Roman" panose="02020603050405020304" pitchFamily="18" charset="0"/>
                <a:cs typeface="Times New Roman" panose="02020603050405020304" pitchFamily="18" charset="0"/>
              </a:rPr>
              <a:t>Keras</a:t>
            </a:r>
            <a:r>
              <a:rPr lang="en-IN" dirty="0">
                <a:latin typeface="Times New Roman" panose="02020603050405020304" pitchFamily="18" charset="0"/>
                <a:cs typeface="Times New Roman" panose="02020603050405020304" pitchFamily="18" charset="0"/>
              </a:rPr>
              <a:t> for building and training the model.</a:t>
            </a:r>
          </a:p>
          <a:p>
            <a:pPr lvl="1">
              <a:lnSpc>
                <a:spcPct val="100000"/>
              </a:lnSpc>
            </a:pPr>
            <a:r>
              <a:rPr lang="en-IN" dirty="0">
                <a:latin typeface="Times New Roman" panose="02020603050405020304" pitchFamily="18" charset="0"/>
                <a:cs typeface="Times New Roman" panose="02020603050405020304" pitchFamily="18" charset="0"/>
              </a:rPr>
              <a:t>Data Preprocessing: OpenCV for image processing, NumPy for array operations.</a:t>
            </a:r>
          </a:p>
          <a:p>
            <a:pPr lvl="1">
              <a:lnSpc>
                <a:spcPct val="100000"/>
              </a:lnSpc>
            </a:pPr>
            <a:r>
              <a:rPr lang="en-IN" dirty="0">
                <a:latin typeface="Times New Roman" panose="02020603050405020304" pitchFamily="18" charset="0"/>
                <a:cs typeface="Times New Roman" panose="02020603050405020304" pitchFamily="18" charset="0"/>
              </a:rPr>
              <a:t>Data Splitting: scikit-learn for dataset splitting.</a:t>
            </a:r>
          </a:p>
          <a:p>
            <a:pPr>
              <a:lnSpc>
                <a:spcPct val="100000"/>
              </a:lnSpc>
            </a:pPr>
            <a:r>
              <a:rPr lang="en-IN" sz="1800" b="1" dirty="0">
                <a:latin typeface="Times New Roman" panose="02020603050405020304" pitchFamily="18" charset="0"/>
                <a:cs typeface="Times New Roman" panose="02020603050405020304" pitchFamily="18" charset="0"/>
              </a:rPr>
              <a:t>Hardware</a:t>
            </a:r>
          </a:p>
          <a:p>
            <a:pPr lvl="1">
              <a:lnSpc>
                <a:spcPct val="100000"/>
              </a:lnSpc>
            </a:pPr>
            <a:r>
              <a:rPr lang="en-IN" dirty="0">
                <a:latin typeface="Times New Roman" panose="02020603050405020304" pitchFamily="18" charset="0"/>
                <a:cs typeface="Times New Roman" panose="02020603050405020304" pitchFamily="18" charset="0"/>
              </a:rPr>
              <a:t>CPU: A powerful CPU to handle data processing and model training efficiently.</a:t>
            </a:r>
          </a:p>
          <a:p>
            <a:pPr lvl="1">
              <a:lnSpc>
                <a:spcPct val="100000"/>
              </a:lnSpc>
            </a:pPr>
            <a:r>
              <a:rPr lang="en-IN" dirty="0">
                <a:latin typeface="Times New Roman" panose="02020603050405020304" pitchFamily="18" charset="0"/>
                <a:cs typeface="Times New Roman" panose="02020603050405020304" pitchFamily="18" charset="0"/>
              </a:rPr>
              <a:t>GPU : Graphics Processing Unit for faster model training and inference. Saturn Cloud GPU is used for this model in the </a:t>
            </a:r>
            <a:r>
              <a:rPr lang="en-IN" dirty="0" err="1">
                <a:latin typeface="Times New Roman" panose="02020603050405020304" pitchFamily="18" charset="0"/>
                <a:cs typeface="Times New Roman" panose="02020603050405020304" pitchFamily="18" charset="0"/>
              </a:rPr>
              <a:t>Venv</a:t>
            </a:r>
            <a:r>
              <a:rPr lang="en-IN" dirty="0">
                <a:latin typeface="Times New Roman" panose="02020603050405020304" pitchFamily="18" charset="0"/>
                <a:cs typeface="Times New Roman" panose="02020603050405020304" pitchFamily="18" charset="0"/>
              </a:rPr>
              <a:t> of the model execution.</a:t>
            </a:r>
          </a:p>
          <a:p>
            <a:pPr lvl="1">
              <a:lnSpc>
                <a:spcPct val="100000"/>
              </a:lnSpc>
            </a:pPr>
            <a:r>
              <a:rPr lang="en-IN" dirty="0">
                <a:latin typeface="Times New Roman" panose="02020603050405020304" pitchFamily="18" charset="0"/>
                <a:cs typeface="Times New Roman" panose="02020603050405020304" pitchFamily="18" charset="0"/>
              </a:rPr>
              <a:t>Memory (RAM): Sufficient memory to handle large image datasets and model parameters.</a:t>
            </a:r>
          </a:p>
          <a:p>
            <a:pPr>
              <a:lnSpc>
                <a:spcPct val="100000"/>
              </a:lnSpc>
            </a:pPr>
            <a:r>
              <a:rPr lang="en-IN" sz="1800" b="1" dirty="0">
                <a:latin typeface="Times New Roman" panose="02020603050405020304" pitchFamily="18" charset="0"/>
                <a:cs typeface="Times New Roman" panose="02020603050405020304" pitchFamily="18" charset="0"/>
              </a:rPr>
              <a:t>Development Environment</a:t>
            </a:r>
          </a:p>
          <a:p>
            <a:pPr lvl="1">
              <a:lnSpc>
                <a:spcPct val="100000"/>
              </a:lnSpc>
            </a:pPr>
            <a:r>
              <a:rPr lang="en-IN" dirty="0">
                <a:latin typeface="Times New Roman" panose="02020603050405020304" pitchFamily="18" charset="0"/>
                <a:cs typeface="Times New Roman" panose="02020603050405020304" pitchFamily="18" charset="0"/>
              </a:rPr>
              <a:t>IDE: Saturn Cloud, a powerful platform providing enough GPU and Ram for the Implementation of Deep learning Projects and includes a lot </a:t>
            </a:r>
            <a:r>
              <a:rPr lang="en-IN" dirty="0" err="1">
                <a:latin typeface="Times New Roman" panose="02020603050405020304" pitchFamily="18" charset="0"/>
                <a:cs typeface="Times New Roman" panose="02020603050405020304" pitchFamily="18" charset="0"/>
              </a:rPr>
              <a:t>ofdeep</a:t>
            </a:r>
            <a:r>
              <a:rPr lang="en-IN" dirty="0">
                <a:latin typeface="Times New Roman" panose="02020603050405020304" pitchFamily="18" charset="0"/>
                <a:cs typeface="Times New Roman" panose="02020603050405020304" pitchFamily="18" charset="0"/>
              </a:rPr>
              <a:t> learning libraries like </a:t>
            </a:r>
            <a:r>
              <a:rPr lang="en-IN" dirty="0" err="1">
                <a:latin typeface="Times New Roman" panose="02020603050405020304" pitchFamily="18" charset="0"/>
                <a:cs typeface="Times New Roman" panose="02020603050405020304" pitchFamily="18" charset="0"/>
              </a:rPr>
              <a:t>tensorflow</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keras</a:t>
            </a:r>
            <a:r>
              <a:rPr lang="en-IN" dirty="0">
                <a:latin typeface="Times New Roman" panose="02020603050405020304" pitchFamily="18" charset="0"/>
                <a:cs typeface="Times New Roman" panose="02020603050405020304" pitchFamily="18" charset="0"/>
              </a:rPr>
              <a:t>, Scikit-learn, etc..,</a:t>
            </a:r>
          </a:p>
          <a:p>
            <a:pPr marL="342900" lvl="1" indent="0">
              <a:lnSpc>
                <a:spcPct val="100000"/>
              </a:lnSpc>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683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C021B-F642-F502-6DFC-B2345542415D}"/>
              </a:ext>
            </a:extLst>
          </p:cNvPr>
          <p:cNvSpPr>
            <a:spLocks noGrp="1"/>
          </p:cNvSpPr>
          <p:nvPr>
            <p:ph type="title"/>
          </p:nvPr>
        </p:nvSpPr>
        <p:spPr>
          <a:xfrm>
            <a:off x="628650" y="446879"/>
            <a:ext cx="7886700" cy="468315"/>
          </a:xfrm>
        </p:spPr>
        <p:txBody>
          <a:bodyPr>
            <a:noAutofit/>
          </a:bodyPr>
          <a:lstStyle/>
          <a:p>
            <a:pPr algn="ctr" rtl="0" eaLnBrk="1" latinLnBrk="0" hangingPunct="1">
              <a:lnSpc>
                <a:spcPct val="90000"/>
              </a:lnSpc>
              <a:spcBef>
                <a:spcPts val="750"/>
              </a:spcBef>
              <a:spcAft>
                <a:spcPts val="0"/>
              </a:spcAft>
              <a:buClrTx/>
              <a:buSzPts val="3200"/>
            </a:pPr>
            <a:r>
              <a:rPr lang="en-IN" sz="3400" b="1" dirty="0">
                <a:solidFill>
                  <a:srgbClr val="000000"/>
                </a:solidFill>
                <a:latin typeface="Times New Roman" panose="02020603050405020304" pitchFamily="18" charset="0"/>
                <a:ea typeface="+mn-ea"/>
                <a:cs typeface="Times New Roman" panose="02020603050405020304" pitchFamily="18" charset="0"/>
              </a:rPr>
              <a:t>Evaluation/Testing</a:t>
            </a:r>
          </a:p>
        </p:txBody>
      </p:sp>
      <p:sp>
        <p:nvSpPr>
          <p:cNvPr id="3" name="Slide Number Placeholder 2">
            <a:extLst>
              <a:ext uri="{FF2B5EF4-FFF2-40B4-BE49-F238E27FC236}">
                <a16:creationId xmlns:a16="http://schemas.microsoft.com/office/drawing/2014/main" id="{B1E547E5-2522-FF41-F672-0982B8183896}"/>
              </a:ext>
            </a:extLst>
          </p:cNvPr>
          <p:cNvSpPr>
            <a:spLocks noGrp="1"/>
          </p:cNvSpPr>
          <p:nvPr>
            <p:ph type="sldNum" sz="quarter" idx="12"/>
          </p:nvPr>
        </p:nvSpPr>
        <p:spPr/>
        <p:txBody>
          <a:bodyPr/>
          <a:lstStyle/>
          <a:p>
            <a:fld id="{31958867-1DDC-4412-8EC2-97F2AFA60749}" type="slidenum">
              <a:rPr lang="en-IN" smtClean="0"/>
              <a:t>21</a:t>
            </a:fld>
            <a:endParaRPr lang="en-IN"/>
          </a:p>
        </p:txBody>
      </p:sp>
      <p:pic>
        <p:nvPicPr>
          <p:cNvPr id="8" name="Content Placeholder 7">
            <a:extLst>
              <a:ext uri="{FF2B5EF4-FFF2-40B4-BE49-F238E27FC236}">
                <a16:creationId xmlns:a16="http://schemas.microsoft.com/office/drawing/2014/main" id="{A66AEF80-768F-A6DF-5664-0DFCD011BF10}"/>
              </a:ext>
            </a:extLst>
          </p:cNvPr>
          <p:cNvPicPr>
            <a:picLocks noGrp="1" noChangeAspect="1"/>
          </p:cNvPicPr>
          <p:nvPr>
            <p:ph idx="1"/>
          </p:nvPr>
        </p:nvPicPr>
        <p:blipFill>
          <a:blip r:embed="rId2"/>
          <a:stretch>
            <a:fillRect/>
          </a:stretch>
        </p:blipFill>
        <p:spPr>
          <a:xfrm>
            <a:off x="1023567" y="1107518"/>
            <a:ext cx="7491783" cy="5431395"/>
          </a:xfrm>
        </p:spPr>
      </p:pic>
    </p:spTree>
    <p:extLst>
      <p:ext uri="{BB962C8B-B14F-4D97-AF65-F5344CB8AC3E}">
        <p14:creationId xmlns:p14="http://schemas.microsoft.com/office/powerpoint/2010/main" val="37356873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C021B-F642-F502-6DFC-B2345542415D}"/>
              </a:ext>
            </a:extLst>
          </p:cNvPr>
          <p:cNvSpPr>
            <a:spLocks noGrp="1"/>
          </p:cNvSpPr>
          <p:nvPr>
            <p:ph type="title"/>
          </p:nvPr>
        </p:nvSpPr>
        <p:spPr/>
        <p:txBody>
          <a:bodyPr>
            <a:noAutofit/>
          </a:bodyPr>
          <a:lstStyle/>
          <a:p>
            <a:pPr algn="ctr" rtl="0" eaLnBrk="1" latinLnBrk="0" hangingPunct="1">
              <a:lnSpc>
                <a:spcPct val="90000"/>
              </a:lnSpc>
              <a:spcBef>
                <a:spcPts val="750"/>
              </a:spcBef>
              <a:spcAft>
                <a:spcPts val="0"/>
              </a:spcAft>
              <a:buClrTx/>
              <a:buSzPts val="3200"/>
            </a:pPr>
            <a:r>
              <a:rPr lang="en-IN" sz="3400" b="1" dirty="0">
                <a:solidFill>
                  <a:srgbClr val="000000"/>
                </a:solidFill>
                <a:latin typeface="Times New Roman" panose="02020603050405020304" pitchFamily="18" charset="0"/>
                <a:ea typeface="+mn-ea"/>
                <a:cs typeface="Times New Roman" panose="02020603050405020304" pitchFamily="18" charset="0"/>
              </a:rPr>
              <a:t>Sample Test Cases</a:t>
            </a:r>
          </a:p>
        </p:txBody>
      </p:sp>
      <p:sp>
        <p:nvSpPr>
          <p:cNvPr id="7" name="Text Placeholder 6">
            <a:extLst>
              <a:ext uri="{FF2B5EF4-FFF2-40B4-BE49-F238E27FC236}">
                <a16:creationId xmlns:a16="http://schemas.microsoft.com/office/drawing/2014/main" id="{6E89F28B-B945-3996-3994-932088EAED42}"/>
              </a:ext>
            </a:extLst>
          </p:cNvPr>
          <p:cNvSpPr>
            <a:spLocks noGrp="1"/>
          </p:cNvSpPr>
          <p:nvPr>
            <p:ph type="body" idx="1"/>
          </p:nvPr>
        </p:nvSpPr>
        <p:spPr>
          <a:xfrm>
            <a:off x="646511" y="1447247"/>
            <a:ext cx="3868340" cy="823912"/>
          </a:xfrm>
        </p:spPr>
        <p:txBody>
          <a:bodyPr/>
          <a:lstStyle/>
          <a:p>
            <a:r>
              <a:rPr lang="en-US" dirty="0"/>
              <a:t>Before:</a:t>
            </a:r>
            <a:endParaRPr lang="en-IN" dirty="0"/>
          </a:p>
        </p:txBody>
      </p:sp>
      <p:sp>
        <p:nvSpPr>
          <p:cNvPr id="9" name="Text Placeholder 8">
            <a:extLst>
              <a:ext uri="{FF2B5EF4-FFF2-40B4-BE49-F238E27FC236}">
                <a16:creationId xmlns:a16="http://schemas.microsoft.com/office/drawing/2014/main" id="{A14CB9EB-BD7B-BD08-CAD5-2E9C89B2D766}"/>
              </a:ext>
            </a:extLst>
          </p:cNvPr>
          <p:cNvSpPr>
            <a:spLocks noGrp="1"/>
          </p:cNvSpPr>
          <p:nvPr>
            <p:ph type="body" sz="quarter" idx="3"/>
          </p:nvPr>
        </p:nvSpPr>
        <p:spPr>
          <a:xfrm>
            <a:off x="4629151" y="1447247"/>
            <a:ext cx="3887391" cy="823912"/>
          </a:xfrm>
        </p:spPr>
        <p:txBody>
          <a:bodyPr/>
          <a:lstStyle/>
          <a:p>
            <a:r>
              <a:rPr lang="en-US" dirty="0"/>
              <a:t>After:</a:t>
            </a:r>
            <a:endParaRPr lang="en-IN" dirty="0"/>
          </a:p>
        </p:txBody>
      </p:sp>
      <p:pic>
        <p:nvPicPr>
          <p:cNvPr id="11" name="Content Placeholder 10">
            <a:extLst>
              <a:ext uri="{FF2B5EF4-FFF2-40B4-BE49-F238E27FC236}">
                <a16:creationId xmlns:a16="http://schemas.microsoft.com/office/drawing/2014/main" id="{C429F025-1A59-EB0B-2F3C-6A260F949E0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6511" y="2271159"/>
            <a:ext cx="3684588" cy="3684588"/>
          </a:xfrm>
          <a:prstGeom prst="rect">
            <a:avLst/>
          </a:prstGeom>
        </p:spPr>
      </p:pic>
      <p:pic>
        <p:nvPicPr>
          <p:cNvPr id="12" name="Content Placeholder 11">
            <a:extLst>
              <a:ext uri="{FF2B5EF4-FFF2-40B4-BE49-F238E27FC236}">
                <a16:creationId xmlns:a16="http://schemas.microsoft.com/office/drawing/2014/main" id="{CA57FEAA-FD5A-E5AC-9673-7416C28411CD}"/>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4730552" y="2271159"/>
            <a:ext cx="3684588" cy="3684588"/>
          </a:xfrm>
          <a:prstGeom prst="rect">
            <a:avLst/>
          </a:prstGeom>
        </p:spPr>
      </p:pic>
      <p:sp>
        <p:nvSpPr>
          <p:cNvPr id="16" name="Rectangle 15">
            <a:extLst>
              <a:ext uri="{FF2B5EF4-FFF2-40B4-BE49-F238E27FC236}">
                <a16:creationId xmlns:a16="http://schemas.microsoft.com/office/drawing/2014/main" id="{12C8A73C-B7AA-9C2A-64FC-C1B7EC3C6096}"/>
              </a:ext>
            </a:extLst>
          </p:cNvPr>
          <p:cNvSpPr/>
          <p:nvPr/>
        </p:nvSpPr>
        <p:spPr>
          <a:xfrm>
            <a:off x="5467946" y="6075990"/>
            <a:ext cx="2209800" cy="4080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Real val : lung_scc</a:t>
            </a:r>
          </a:p>
        </p:txBody>
      </p:sp>
      <p:sp>
        <p:nvSpPr>
          <p:cNvPr id="17" name="Rectangle 16">
            <a:extLst>
              <a:ext uri="{FF2B5EF4-FFF2-40B4-BE49-F238E27FC236}">
                <a16:creationId xmlns:a16="http://schemas.microsoft.com/office/drawing/2014/main" id="{E4BD702B-DF4B-B4DE-14E6-114170648E7B}"/>
              </a:ext>
            </a:extLst>
          </p:cNvPr>
          <p:cNvSpPr/>
          <p:nvPr/>
        </p:nvSpPr>
        <p:spPr>
          <a:xfrm>
            <a:off x="1383905" y="6070157"/>
            <a:ext cx="2209800" cy="4080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Predict val: lung_scc</a:t>
            </a:r>
          </a:p>
        </p:txBody>
      </p:sp>
    </p:spTree>
    <p:extLst>
      <p:ext uri="{BB962C8B-B14F-4D97-AF65-F5344CB8AC3E}">
        <p14:creationId xmlns:p14="http://schemas.microsoft.com/office/powerpoint/2010/main" val="3865777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C021B-F642-F502-6DFC-B2345542415D}"/>
              </a:ext>
            </a:extLst>
          </p:cNvPr>
          <p:cNvSpPr>
            <a:spLocks noGrp="1"/>
          </p:cNvSpPr>
          <p:nvPr>
            <p:ph type="title"/>
          </p:nvPr>
        </p:nvSpPr>
        <p:spPr/>
        <p:txBody>
          <a:bodyPr>
            <a:noAutofit/>
          </a:bodyPr>
          <a:lstStyle/>
          <a:p>
            <a:pPr algn="ctr" rtl="0" eaLnBrk="1" latinLnBrk="0" hangingPunct="1">
              <a:lnSpc>
                <a:spcPct val="90000"/>
              </a:lnSpc>
              <a:spcBef>
                <a:spcPts val="750"/>
              </a:spcBef>
              <a:spcAft>
                <a:spcPts val="0"/>
              </a:spcAft>
              <a:buClrTx/>
              <a:buSzPts val="3200"/>
            </a:pPr>
            <a:r>
              <a:rPr lang="en-IN" sz="3400" b="1" dirty="0">
                <a:solidFill>
                  <a:srgbClr val="000000"/>
                </a:solidFill>
                <a:latin typeface="Times New Roman" panose="02020603050405020304" pitchFamily="18" charset="0"/>
                <a:ea typeface="+mn-ea"/>
                <a:cs typeface="Times New Roman" panose="02020603050405020304" pitchFamily="18" charset="0"/>
              </a:rPr>
              <a:t>Sample Test Cases</a:t>
            </a:r>
          </a:p>
        </p:txBody>
      </p:sp>
      <p:sp>
        <p:nvSpPr>
          <p:cNvPr id="7" name="Text Placeholder 6">
            <a:extLst>
              <a:ext uri="{FF2B5EF4-FFF2-40B4-BE49-F238E27FC236}">
                <a16:creationId xmlns:a16="http://schemas.microsoft.com/office/drawing/2014/main" id="{6E89F28B-B945-3996-3994-932088EAED42}"/>
              </a:ext>
            </a:extLst>
          </p:cNvPr>
          <p:cNvSpPr>
            <a:spLocks noGrp="1"/>
          </p:cNvSpPr>
          <p:nvPr>
            <p:ph type="body" idx="1"/>
          </p:nvPr>
        </p:nvSpPr>
        <p:spPr>
          <a:xfrm>
            <a:off x="646511" y="1447247"/>
            <a:ext cx="3868340" cy="823912"/>
          </a:xfrm>
        </p:spPr>
        <p:txBody>
          <a:bodyPr/>
          <a:lstStyle/>
          <a:p>
            <a:r>
              <a:rPr lang="en-US" dirty="0"/>
              <a:t>Before:</a:t>
            </a:r>
            <a:endParaRPr lang="en-IN" dirty="0"/>
          </a:p>
        </p:txBody>
      </p:sp>
      <p:sp>
        <p:nvSpPr>
          <p:cNvPr id="9" name="Text Placeholder 8">
            <a:extLst>
              <a:ext uri="{FF2B5EF4-FFF2-40B4-BE49-F238E27FC236}">
                <a16:creationId xmlns:a16="http://schemas.microsoft.com/office/drawing/2014/main" id="{A14CB9EB-BD7B-BD08-CAD5-2E9C89B2D766}"/>
              </a:ext>
            </a:extLst>
          </p:cNvPr>
          <p:cNvSpPr>
            <a:spLocks noGrp="1"/>
          </p:cNvSpPr>
          <p:nvPr>
            <p:ph type="body" sz="quarter" idx="3"/>
          </p:nvPr>
        </p:nvSpPr>
        <p:spPr>
          <a:xfrm>
            <a:off x="4629151" y="1447247"/>
            <a:ext cx="3887391" cy="823912"/>
          </a:xfrm>
        </p:spPr>
        <p:txBody>
          <a:bodyPr/>
          <a:lstStyle/>
          <a:p>
            <a:r>
              <a:rPr lang="en-US" dirty="0"/>
              <a:t>After:</a:t>
            </a:r>
            <a:endParaRPr lang="en-IN" dirty="0"/>
          </a:p>
        </p:txBody>
      </p:sp>
      <p:pic>
        <p:nvPicPr>
          <p:cNvPr id="6" name="Content Placeholder 5">
            <a:extLst>
              <a:ext uri="{FF2B5EF4-FFF2-40B4-BE49-F238E27FC236}">
                <a16:creationId xmlns:a16="http://schemas.microsoft.com/office/drawing/2014/main" id="{AD662487-F637-E2BB-239E-E8E0F52837E6}"/>
              </a:ext>
            </a:extLst>
          </p:cNvPr>
          <p:cNvPicPr>
            <a:picLocks noGrp="1" noChangeAspect="1"/>
          </p:cNvPicPr>
          <p:nvPr>
            <p:ph sz="half" idx="2"/>
          </p:nvPr>
        </p:nvPicPr>
        <p:blipFill>
          <a:blip r:embed="rId2"/>
          <a:stretch>
            <a:fillRect/>
          </a:stretch>
        </p:blipFill>
        <p:spPr>
          <a:xfrm>
            <a:off x="846531" y="2261283"/>
            <a:ext cx="3284547" cy="3704339"/>
          </a:xfrm>
          <a:prstGeom prst="rect">
            <a:avLst/>
          </a:prstGeom>
        </p:spPr>
      </p:pic>
      <p:pic>
        <p:nvPicPr>
          <p:cNvPr id="13" name="Content Placeholder 12">
            <a:extLst>
              <a:ext uri="{FF2B5EF4-FFF2-40B4-BE49-F238E27FC236}">
                <a16:creationId xmlns:a16="http://schemas.microsoft.com/office/drawing/2014/main" id="{5B59ED76-7B9A-6181-EA9C-E81E74701114}"/>
              </a:ext>
            </a:extLst>
          </p:cNvPr>
          <p:cNvPicPr>
            <a:picLocks noGrp="1" noChangeAspect="1"/>
          </p:cNvPicPr>
          <p:nvPr>
            <p:ph sz="quarter" idx="4"/>
          </p:nvPr>
        </p:nvPicPr>
        <p:blipFill>
          <a:blip r:embed="rId3"/>
          <a:stretch>
            <a:fillRect/>
          </a:stretch>
        </p:blipFill>
        <p:spPr>
          <a:xfrm>
            <a:off x="4928223" y="2261283"/>
            <a:ext cx="3289246" cy="3684588"/>
          </a:xfrm>
          <a:prstGeom prst="rect">
            <a:avLst/>
          </a:prstGeom>
        </p:spPr>
      </p:pic>
      <p:sp>
        <p:nvSpPr>
          <p:cNvPr id="14" name="Rectangle 13">
            <a:extLst>
              <a:ext uri="{FF2B5EF4-FFF2-40B4-BE49-F238E27FC236}">
                <a16:creationId xmlns:a16="http://schemas.microsoft.com/office/drawing/2014/main" id="{D84962DD-BF9B-22F3-9E56-7DDC6059E467}"/>
              </a:ext>
            </a:extLst>
          </p:cNvPr>
          <p:cNvSpPr/>
          <p:nvPr/>
        </p:nvSpPr>
        <p:spPr>
          <a:xfrm>
            <a:off x="5135881" y="5958840"/>
            <a:ext cx="3200400" cy="42671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Real </a:t>
            </a:r>
            <a:r>
              <a:rPr lang="en-IN" dirty="0" err="1"/>
              <a:t>val</a:t>
            </a:r>
            <a:r>
              <a:rPr lang="en-IN" dirty="0"/>
              <a:t> : </a:t>
            </a:r>
            <a:r>
              <a:rPr lang="en-IN" dirty="0" err="1"/>
              <a:t>colon_aca</a:t>
            </a:r>
            <a:endParaRPr lang="en-IN" dirty="0"/>
          </a:p>
        </p:txBody>
      </p:sp>
      <p:sp>
        <p:nvSpPr>
          <p:cNvPr id="15" name="Rectangle 14">
            <a:extLst>
              <a:ext uri="{FF2B5EF4-FFF2-40B4-BE49-F238E27FC236}">
                <a16:creationId xmlns:a16="http://schemas.microsoft.com/office/drawing/2014/main" id="{37E62E93-3C56-DADA-EE94-89659698573E}"/>
              </a:ext>
            </a:extLst>
          </p:cNvPr>
          <p:cNvSpPr/>
          <p:nvPr/>
        </p:nvSpPr>
        <p:spPr>
          <a:xfrm>
            <a:off x="838200" y="5958840"/>
            <a:ext cx="3200400" cy="42671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Predict </a:t>
            </a:r>
            <a:r>
              <a:rPr lang="en-IN" dirty="0" err="1"/>
              <a:t>val</a:t>
            </a:r>
            <a:r>
              <a:rPr lang="en-IN" dirty="0"/>
              <a:t> : </a:t>
            </a:r>
            <a:r>
              <a:rPr lang="en-IN" dirty="0" err="1"/>
              <a:t>Colon_aca</a:t>
            </a:r>
            <a:endParaRPr lang="en-IN" dirty="0"/>
          </a:p>
        </p:txBody>
      </p:sp>
    </p:spTree>
    <p:extLst>
      <p:ext uri="{BB962C8B-B14F-4D97-AF65-F5344CB8AC3E}">
        <p14:creationId xmlns:p14="http://schemas.microsoft.com/office/powerpoint/2010/main" val="2954853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C021B-F642-F502-6DFC-B2345542415D}"/>
              </a:ext>
            </a:extLst>
          </p:cNvPr>
          <p:cNvSpPr>
            <a:spLocks noGrp="1"/>
          </p:cNvSpPr>
          <p:nvPr>
            <p:ph type="title"/>
          </p:nvPr>
        </p:nvSpPr>
        <p:spPr/>
        <p:txBody>
          <a:bodyPr>
            <a:noAutofit/>
          </a:bodyPr>
          <a:lstStyle/>
          <a:p>
            <a:pPr algn="ctr" rtl="0" eaLnBrk="1" latinLnBrk="0" hangingPunct="1">
              <a:lnSpc>
                <a:spcPct val="90000"/>
              </a:lnSpc>
              <a:spcBef>
                <a:spcPts val="750"/>
              </a:spcBef>
              <a:spcAft>
                <a:spcPts val="0"/>
              </a:spcAft>
              <a:buClrTx/>
              <a:buSzPts val="3200"/>
            </a:pPr>
            <a:r>
              <a:rPr lang="en-IN" sz="3400" b="1" dirty="0">
                <a:solidFill>
                  <a:srgbClr val="000000"/>
                </a:solidFill>
                <a:latin typeface="Times New Roman" panose="02020603050405020304" pitchFamily="18" charset="0"/>
                <a:ea typeface="+mn-ea"/>
                <a:cs typeface="Times New Roman" panose="02020603050405020304" pitchFamily="18" charset="0"/>
              </a:rPr>
              <a:t>Sample Test Cases</a:t>
            </a:r>
          </a:p>
        </p:txBody>
      </p:sp>
      <p:sp>
        <p:nvSpPr>
          <p:cNvPr id="7" name="Text Placeholder 6">
            <a:extLst>
              <a:ext uri="{FF2B5EF4-FFF2-40B4-BE49-F238E27FC236}">
                <a16:creationId xmlns:a16="http://schemas.microsoft.com/office/drawing/2014/main" id="{6E89F28B-B945-3996-3994-932088EAED42}"/>
              </a:ext>
            </a:extLst>
          </p:cNvPr>
          <p:cNvSpPr>
            <a:spLocks noGrp="1"/>
          </p:cNvSpPr>
          <p:nvPr>
            <p:ph type="body" idx="1"/>
          </p:nvPr>
        </p:nvSpPr>
        <p:spPr>
          <a:xfrm>
            <a:off x="646511" y="1447247"/>
            <a:ext cx="3868340" cy="823912"/>
          </a:xfrm>
        </p:spPr>
        <p:txBody>
          <a:bodyPr/>
          <a:lstStyle/>
          <a:p>
            <a:r>
              <a:rPr lang="en-US" dirty="0"/>
              <a:t>Before:</a:t>
            </a:r>
            <a:endParaRPr lang="en-IN" dirty="0"/>
          </a:p>
        </p:txBody>
      </p:sp>
      <p:sp>
        <p:nvSpPr>
          <p:cNvPr id="9" name="Text Placeholder 8">
            <a:extLst>
              <a:ext uri="{FF2B5EF4-FFF2-40B4-BE49-F238E27FC236}">
                <a16:creationId xmlns:a16="http://schemas.microsoft.com/office/drawing/2014/main" id="{A14CB9EB-BD7B-BD08-CAD5-2E9C89B2D766}"/>
              </a:ext>
            </a:extLst>
          </p:cNvPr>
          <p:cNvSpPr>
            <a:spLocks noGrp="1"/>
          </p:cNvSpPr>
          <p:nvPr>
            <p:ph type="body" sz="quarter" idx="3"/>
          </p:nvPr>
        </p:nvSpPr>
        <p:spPr>
          <a:xfrm>
            <a:off x="4629151" y="1447247"/>
            <a:ext cx="3887391" cy="823912"/>
          </a:xfrm>
        </p:spPr>
        <p:txBody>
          <a:bodyPr/>
          <a:lstStyle/>
          <a:p>
            <a:r>
              <a:rPr lang="en-US" dirty="0"/>
              <a:t>After:</a:t>
            </a:r>
            <a:endParaRPr lang="en-IN" dirty="0"/>
          </a:p>
        </p:txBody>
      </p:sp>
      <p:sp>
        <p:nvSpPr>
          <p:cNvPr id="16" name="Rectangle 15">
            <a:extLst>
              <a:ext uri="{FF2B5EF4-FFF2-40B4-BE49-F238E27FC236}">
                <a16:creationId xmlns:a16="http://schemas.microsoft.com/office/drawing/2014/main" id="{12C8A73C-B7AA-9C2A-64FC-C1B7EC3C6096}"/>
              </a:ext>
            </a:extLst>
          </p:cNvPr>
          <p:cNvSpPr/>
          <p:nvPr/>
        </p:nvSpPr>
        <p:spPr>
          <a:xfrm>
            <a:off x="5467946" y="6075990"/>
            <a:ext cx="2209800" cy="4080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Real val : </a:t>
            </a:r>
            <a:r>
              <a:rPr lang="en-IN" dirty="0" err="1"/>
              <a:t>lung_aca</a:t>
            </a:r>
            <a:endParaRPr lang="en-IN" dirty="0">
              <a:ln w="0"/>
              <a:solidFill>
                <a:schemeClr val="tx1"/>
              </a:solid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E4BD702B-DF4B-B4DE-14E6-114170648E7B}"/>
              </a:ext>
            </a:extLst>
          </p:cNvPr>
          <p:cNvSpPr/>
          <p:nvPr/>
        </p:nvSpPr>
        <p:spPr>
          <a:xfrm>
            <a:off x="1383905" y="6070157"/>
            <a:ext cx="2209800" cy="4080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Predict val: </a:t>
            </a:r>
            <a:r>
              <a:rPr lang="en-IN" dirty="0" err="1"/>
              <a:t>lung_aca</a:t>
            </a:r>
            <a:endParaRPr lang="en-IN" dirty="0"/>
          </a:p>
        </p:txBody>
      </p:sp>
      <p:pic>
        <p:nvPicPr>
          <p:cNvPr id="5" name="Content Placeholder 4">
            <a:extLst>
              <a:ext uri="{FF2B5EF4-FFF2-40B4-BE49-F238E27FC236}">
                <a16:creationId xmlns:a16="http://schemas.microsoft.com/office/drawing/2014/main" id="{A9B4EF4A-FF83-4BC1-7A70-14E1998D3632}"/>
              </a:ext>
            </a:extLst>
          </p:cNvPr>
          <p:cNvPicPr>
            <a:picLocks noGrp="1" noChangeAspect="1"/>
          </p:cNvPicPr>
          <p:nvPr>
            <p:ph sz="half" idx="2"/>
          </p:nvPr>
        </p:nvPicPr>
        <p:blipFill>
          <a:blip r:embed="rId2"/>
          <a:stretch>
            <a:fillRect/>
          </a:stretch>
        </p:blipFill>
        <p:spPr>
          <a:xfrm>
            <a:off x="830262" y="2271159"/>
            <a:ext cx="3684588" cy="3684588"/>
          </a:xfrm>
          <a:prstGeom prst="rect">
            <a:avLst/>
          </a:prstGeom>
        </p:spPr>
      </p:pic>
      <p:pic>
        <p:nvPicPr>
          <p:cNvPr id="10" name="Content Placeholder 9">
            <a:extLst>
              <a:ext uri="{FF2B5EF4-FFF2-40B4-BE49-F238E27FC236}">
                <a16:creationId xmlns:a16="http://schemas.microsoft.com/office/drawing/2014/main" id="{580969CB-6192-E309-F76A-6866173B37AF}"/>
              </a:ext>
            </a:extLst>
          </p:cNvPr>
          <p:cNvPicPr>
            <a:picLocks noGrp="1" noChangeAspect="1"/>
          </p:cNvPicPr>
          <p:nvPr>
            <p:ph sz="quarter" idx="4"/>
          </p:nvPr>
        </p:nvPicPr>
        <p:blipFill>
          <a:blip r:embed="rId3"/>
          <a:stretch>
            <a:fillRect/>
          </a:stretch>
        </p:blipFill>
        <p:spPr>
          <a:xfrm>
            <a:off x="4698601" y="2271159"/>
            <a:ext cx="3684588" cy="3684588"/>
          </a:xfrm>
          <a:prstGeom prst="rect">
            <a:avLst/>
          </a:prstGeom>
        </p:spPr>
      </p:pic>
    </p:spTree>
    <p:extLst>
      <p:ext uri="{BB962C8B-B14F-4D97-AF65-F5344CB8AC3E}">
        <p14:creationId xmlns:p14="http://schemas.microsoft.com/office/powerpoint/2010/main" val="272621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C021B-F642-F502-6DFC-B2345542415D}"/>
              </a:ext>
            </a:extLst>
          </p:cNvPr>
          <p:cNvSpPr>
            <a:spLocks noGrp="1"/>
          </p:cNvSpPr>
          <p:nvPr>
            <p:ph type="title"/>
          </p:nvPr>
        </p:nvSpPr>
        <p:spPr/>
        <p:txBody>
          <a:bodyPr>
            <a:noAutofit/>
          </a:bodyPr>
          <a:lstStyle/>
          <a:p>
            <a:pPr algn="ctr" rtl="0" eaLnBrk="1" latinLnBrk="0" hangingPunct="1">
              <a:lnSpc>
                <a:spcPct val="90000"/>
              </a:lnSpc>
              <a:spcBef>
                <a:spcPts val="750"/>
              </a:spcBef>
              <a:spcAft>
                <a:spcPts val="0"/>
              </a:spcAft>
              <a:buClrTx/>
              <a:buSzPts val="3200"/>
            </a:pPr>
            <a:r>
              <a:rPr lang="en-US" sz="3400" b="1" dirty="0">
                <a:solidFill>
                  <a:srgbClr val="000000"/>
                </a:solidFill>
                <a:latin typeface="Times New Roman" panose="02020603050405020304" pitchFamily="18" charset="0"/>
                <a:ea typeface="+mn-ea"/>
                <a:cs typeface="Times New Roman" panose="02020603050405020304" pitchFamily="18" charset="0"/>
              </a:rPr>
              <a:t>O</a:t>
            </a:r>
            <a:r>
              <a:rPr lang="en-IN" sz="3400" b="1" dirty="0">
                <a:solidFill>
                  <a:srgbClr val="000000"/>
                </a:solidFill>
                <a:latin typeface="Times New Roman" panose="02020603050405020304" pitchFamily="18" charset="0"/>
                <a:ea typeface="+mn-ea"/>
                <a:cs typeface="Times New Roman" panose="02020603050405020304" pitchFamily="18" charset="0"/>
              </a:rPr>
              <a:t>utputs/Results</a:t>
            </a:r>
          </a:p>
        </p:txBody>
      </p:sp>
      <p:sp>
        <p:nvSpPr>
          <p:cNvPr id="4" name="Content Placeholder 3">
            <a:extLst>
              <a:ext uri="{FF2B5EF4-FFF2-40B4-BE49-F238E27FC236}">
                <a16:creationId xmlns:a16="http://schemas.microsoft.com/office/drawing/2014/main" id="{C2DC437B-41AE-A9A5-94C6-BFC9E791291F}"/>
              </a:ext>
            </a:extLst>
          </p:cNvPr>
          <p:cNvSpPr>
            <a:spLocks noGrp="1"/>
          </p:cNvSpPr>
          <p:nvPr>
            <p:ph idx="1"/>
          </p:nvPr>
        </p:nvSpPr>
        <p:spPr>
          <a:xfrm>
            <a:off x="628650" y="1467293"/>
            <a:ext cx="7886700" cy="4709670"/>
          </a:xfrm>
        </p:spPr>
        <p:txBody>
          <a:bodyPr/>
          <a:lstStyle/>
          <a:p>
            <a:pPr marL="0" indent="0">
              <a:buNone/>
            </a:pPr>
            <a:r>
              <a:rPr lang="en-US" dirty="0"/>
              <a:t>Output1:</a:t>
            </a:r>
            <a:endParaRPr lang="en-IN" dirty="0"/>
          </a:p>
        </p:txBody>
      </p:sp>
      <p:pic>
        <p:nvPicPr>
          <p:cNvPr id="14" name="Picture 13">
            <a:extLst>
              <a:ext uri="{FF2B5EF4-FFF2-40B4-BE49-F238E27FC236}">
                <a16:creationId xmlns:a16="http://schemas.microsoft.com/office/drawing/2014/main" id="{FEA69E0C-C992-0B80-C442-144DAF9353C2}"/>
              </a:ext>
            </a:extLst>
          </p:cNvPr>
          <p:cNvPicPr>
            <a:picLocks noChangeAspect="1"/>
          </p:cNvPicPr>
          <p:nvPr/>
        </p:nvPicPr>
        <p:blipFill>
          <a:blip r:embed="rId2"/>
          <a:stretch>
            <a:fillRect/>
          </a:stretch>
        </p:blipFill>
        <p:spPr>
          <a:xfrm>
            <a:off x="984065" y="1952523"/>
            <a:ext cx="7175869" cy="4352023"/>
          </a:xfrm>
          <a:prstGeom prst="rect">
            <a:avLst/>
          </a:prstGeom>
        </p:spPr>
      </p:pic>
      <p:pic>
        <p:nvPicPr>
          <p:cNvPr id="15" name="Picture 14">
            <a:extLst>
              <a:ext uri="{FF2B5EF4-FFF2-40B4-BE49-F238E27FC236}">
                <a16:creationId xmlns:a16="http://schemas.microsoft.com/office/drawing/2014/main" id="{3EAABE4D-D001-0A64-691B-6FA890920766}"/>
              </a:ext>
            </a:extLst>
          </p:cNvPr>
          <p:cNvPicPr>
            <a:picLocks noChangeAspect="1"/>
          </p:cNvPicPr>
          <p:nvPr/>
        </p:nvPicPr>
        <p:blipFill>
          <a:blip r:embed="rId3"/>
          <a:stretch>
            <a:fillRect/>
          </a:stretch>
        </p:blipFill>
        <p:spPr>
          <a:xfrm>
            <a:off x="984065" y="3813891"/>
            <a:ext cx="2490655" cy="2490655"/>
          </a:xfrm>
          <a:prstGeom prst="rect">
            <a:avLst/>
          </a:prstGeom>
        </p:spPr>
      </p:pic>
    </p:spTree>
    <p:extLst>
      <p:ext uri="{BB962C8B-B14F-4D97-AF65-F5344CB8AC3E}">
        <p14:creationId xmlns:p14="http://schemas.microsoft.com/office/powerpoint/2010/main" val="34573886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C021B-F642-F502-6DFC-B2345542415D}"/>
              </a:ext>
            </a:extLst>
          </p:cNvPr>
          <p:cNvSpPr>
            <a:spLocks noGrp="1"/>
          </p:cNvSpPr>
          <p:nvPr>
            <p:ph type="title"/>
          </p:nvPr>
        </p:nvSpPr>
        <p:spPr/>
        <p:txBody>
          <a:bodyPr>
            <a:noAutofit/>
          </a:bodyPr>
          <a:lstStyle/>
          <a:p>
            <a:pPr algn="ctr" rtl="0" eaLnBrk="1" latinLnBrk="0" hangingPunct="1">
              <a:lnSpc>
                <a:spcPct val="90000"/>
              </a:lnSpc>
              <a:spcBef>
                <a:spcPts val="750"/>
              </a:spcBef>
              <a:spcAft>
                <a:spcPts val="0"/>
              </a:spcAft>
              <a:buClrTx/>
              <a:buSzPts val="3200"/>
            </a:pPr>
            <a:r>
              <a:rPr lang="en-US" sz="3400" b="1" dirty="0">
                <a:solidFill>
                  <a:srgbClr val="000000"/>
                </a:solidFill>
                <a:latin typeface="Times New Roman" panose="02020603050405020304" pitchFamily="18" charset="0"/>
                <a:ea typeface="+mn-ea"/>
                <a:cs typeface="Times New Roman" panose="02020603050405020304" pitchFamily="18" charset="0"/>
              </a:rPr>
              <a:t>O</a:t>
            </a:r>
            <a:r>
              <a:rPr lang="en-IN" sz="3400" b="1" dirty="0">
                <a:solidFill>
                  <a:srgbClr val="000000"/>
                </a:solidFill>
                <a:latin typeface="Times New Roman" panose="02020603050405020304" pitchFamily="18" charset="0"/>
                <a:ea typeface="+mn-ea"/>
                <a:cs typeface="Times New Roman" panose="02020603050405020304" pitchFamily="18" charset="0"/>
              </a:rPr>
              <a:t>utputs/Results</a:t>
            </a:r>
          </a:p>
        </p:txBody>
      </p:sp>
      <p:sp>
        <p:nvSpPr>
          <p:cNvPr id="4" name="Content Placeholder 3">
            <a:extLst>
              <a:ext uri="{FF2B5EF4-FFF2-40B4-BE49-F238E27FC236}">
                <a16:creationId xmlns:a16="http://schemas.microsoft.com/office/drawing/2014/main" id="{C2DC437B-41AE-A9A5-94C6-BFC9E791291F}"/>
              </a:ext>
            </a:extLst>
          </p:cNvPr>
          <p:cNvSpPr>
            <a:spLocks noGrp="1"/>
          </p:cNvSpPr>
          <p:nvPr>
            <p:ph idx="1"/>
          </p:nvPr>
        </p:nvSpPr>
        <p:spPr>
          <a:xfrm>
            <a:off x="628650" y="1467293"/>
            <a:ext cx="7886700" cy="4709670"/>
          </a:xfrm>
        </p:spPr>
        <p:txBody>
          <a:bodyPr/>
          <a:lstStyle/>
          <a:p>
            <a:pPr marL="0" indent="0">
              <a:buNone/>
            </a:pPr>
            <a:r>
              <a:rPr lang="en-US" dirty="0"/>
              <a:t>Output1:</a:t>
            </a:r>
            <a:endParaRPr lang="en-IN" dirty="0"/>
          </a:p>
        </p:txBody>
      </p:sp>
      <p:pic>
        <p:nvPicPr>
          <p:cNvPr id="7" name="Picture 6">
            <a:extLst>
              <a:ext uri="{FF2B5EF4-FFF2-40B4-BE49-F238E27FC236}">
                <a16:creationId xmlns:a16="http://schemas.microsoft.com/office/drawing/2014/main" id="{7E017528-21F4-BB70-89B0-830275758FD8}"/>
              </a:ext>
            </a:extLst>
          </p:cNvPr>
          <p:cNvPicPr>
            <a:picLocks noChangeAspect="1"/>
          </p:cNvPicPr>
          <p:nvPr/>
        </p:nvPicPr>
        <p:blipFill>
          <a:blip r:embed="rId2"/>
          <a:stretch>
            <a:fillRect/>
          </a:stretch>
        </p:blipFill>
        <p:spPr>
          <a:xfrm>
            <a:off x="747992" y="1961536"/>
            <a:ext cx="7648016" cy="4458515"/>
          </a:xfrm>
          <a:prstGeom prst="rect">
            <a:avLst/>
          </a:prstGeom>
        </p:spPr>
      </p:pic>
      <p:pic>
        <p:nvPicPr>
          <p:cNvPr id="8" name="Picture 7">
            <a:extLst>
              <a:ext uri="{FF2B5EF4-FFF2-40B4-BE49-F238E27FC236}">
                <a16:creationId xmlns:a16="http://schemas.microsoft.com/office/drawing/2014/main" id="{D0F369E0-0FD5-46EF-AE5B-DA0EF056A106}"/>
              </a:ext>
            </a:extLst>
          </p:cNvPr>
          <p:cNvPicPr>
            <a:picLocks noChangeAspect="1"/>
          </p:cNvPicPr>
          <p:nvPr/>
        </p:nvPicPr>
        <p:blipFill>
          <a:blip r:embed="rId3"/>
          <a:stretch>
            <a:fillRect/>
          </a:stretch>
        </p:blipFill>
        <p:spPr>
          <a:xfrm>
            <a:off x="747992" y="3736200"/>
            <a:ext cx="2399469" cy="2683851"/>
          </a:xfrm>
          <a:prstGeom prst="rect">
            <a:avLst/>
          </a:prstGeom>
        </p:spPr>
      </p:pic>
    </p:spTree>
    <p:extLst>
      <p:ext uri="{BB962C8B-B14F-4D97-AF65-F5344CB8AC3E}">
        <p14:creationId xmlns:p14="http://schemas.microsoft.com/office/powerpoint/2010/main" val="4496555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C021B-F642-F502-6DFC-B2345542415D}"/>
              </a:ext>
            </a:extLst>
          </p:cNvPr>
          <p:cNvSpPr>
            <a:spLocks noGrp="1"/>
          </p:cNvSpPr>
          <p:nvPr>
            <p:ph type="title"/>
          </p:nvPr>
        </p:nvSpPr>
        <p:spPr/>
        <p:txBody>
          <a:bodyPr>
            <a:noAutofit/>
          </a:bodyPr>
          <a:lstStyle/>
          <a:p>
            <a:pPr algn="ctr" rtl="0" eaLnBrk="1" latinLnBrk="0" hangingPunct="1">
              <a:lnSpc>
                <a:spcPct val="90000"/>
              </a:lnSpc>
              <a:spcBef>
                <a:spcPts val="750"/>
              </a:spcBef>
              <a:spcAft>
                <a:spcPts val="0"/>
              </a:spcAft>
              <a:buClrTx/>
              <a:buSzPts val="3200"/>
            </a:pPr>
            <a:r>
              <a:rPr lang="en-US" sz="3400" b="1" dirty="0">
                <a:solidFill>
                  <a:srgbClr val="000000"/>
                </a:solidFill>
                <a:latin typeface="Times New Roman" panose="02020603050405020304" pitchFamily="18" charset="0"/>
                <a:ea typeface="+mn-ea"/>
                <a:cs typeface="Times New Roman" panose="02020603050405020304" pitchFamily="18" charset="0"/>
              </a:rPr>
              <a:t>O</a:t>
            </a:r>
            <a:r>
              <a:rPr lang="en-IN" sz="3400" b="1" dirty="0">
                <a:solidFill>
                  <a:srgbClr val="000000"/>
                </a:solidFill>
                <a:latin typeface="Times New Roman" panose="02020603050405020304" pitchFamily="18" charset="0"/>
                <a:ea typeface="+mn-ea"/>
                <a:cs typeface="Times New Roman" panose="02020603050405020304" pitchFamily="18" charset="0"/>
              </a:rPr>
              <a:t>utputs/Results</a:t>
            </a:r>
          </a:p>
        </p:txBody>
      </p:sp>
      <p:sp>
        <p:nvSpPr>
          <p:cNvPr id="4" name="Content Placeholder 3">
            <a:extLst>
              <a:ext uri="{FF2B5EF4-FFF2-40B4-BE49-F238E27FC236}">
                <a16:creationId xmlns:a16="http://schemas.microsoft.com/office/drawing/2014/main" id="{C2DC437B-41AE-A9A5-94C6-BFC9E791291F}"/>
              </a:ext>
            </a:extLst>
          </p:cNvPr>
          <p:cNvSpPr>
            <a:spLocks noGrp="1"/>
          </p:cNvSpPr>
          <p:nvPr>
            <p:ph idx="1"/>
          </p:nvPr>
        </p:nvSpPr>
        <p:spPr>
          <a:xfrm>
            <a:off x="628650" y="1467293"/>
            <a:ext cx="7886700" cy="4709670"/>
          </a:xfrm>
        </p:spPr>
        <p:txBody>
          <a:bodyPr/>
          <a:lstStyle/>
          <a:p>
            <a:pPr marL="0" indent="0">
              <a:buNone/>
            </a:pPr>
            <a:r>
              <a:rPr lang="en-US" dirty="0"/>
              <a:t>Output1:</a:t>
            </a:r>
            <a:endParaRPr lang="en-IN" dirty="0"/>
          </a:p>
        </p:txBody>
      </p:sp>
      <p:pic>
        <p:nvPicPr>
          <p:cNvPr id="7" name="Picture 6">
            <a:extLst>
              <a:ext uri="{FF2B5EF4-FFF2-40B4-BE49-F238E27FC236}">
                <a16:creationId xmlns:a16="http://schemas.microsoft.com/office/drawing/2014/main" id="{A246521E-1227-C5A3-5B3C-F8A8D66BE940}"/>
              </a:ext>
            </a:extLst>
          </p:cNvPr>
          <p:cNvPicPr>
            <a:picLocks noChangeAspect="1"/>
          </p:cNvPicPr>
          <p:nvPr/>
        </p:nvPicPr>
        <p:blipFill>
          <a:blip r:embed="rId2"/>
          <a:stretch>
            <a:fillRect/>
          </a:stretch>
        </p:blipFill>
        <p:spPr>
          <a:xfrm>
            <a:off x="628650" y="1973482"/>
            <a:ext cx="7948150" cy="4629449"/>
          </a:xfrm>
          <a:prstGeom prst="rect">
            <a:avLst/>
          </a:prstGeom>
        </p:spPr>
      </p:pic>
      <p:pic>
        <p:nvPicPr>
          <p:cNvPr id="8" name="Content Placeholder 9">
            <a:extLst>
              <a:ext uri="{FF2B5EF4-FFF2-40B4-BE49-F238E27FC236}">
                <a16:creationId xmlns:a16="http://schemas.microsoft.com/office/drawing/2014/main" id="{81F0266F-07B7-E060-4C50-74B72183B539}"/>
              </a:ext>
            </a:extLst>
          </p:cNvPr>
          <p:cNvPicPr>
            <a:picLocks noChangeAspect="1"/>
          </p:cNvPicPr>
          <p:nvPr/>
        </p:nvPicPr>
        <p:blipFill>
          <a:blip r:embed="rId3"/>
          <a:stretch>
            <a:fillRect/>
          </a:stretch>
        </p:blipFill>
        <p:spPr>
          <a:xfrm>
            <a:off x="628650" y="3776112"/>
            <a:ext cx="2826819" cy="2826819"/>
          </a:xfrm>
          <a:prstGeom prst="rect">
            <a:avLst/>
          </a:prstGeom>
        </p:spPr>
      </p:pic>
    </p:spTree>
    <p:extLst>
      <p:ext uri="{BB962C8B-B14F-4D97-AF65-F5344CB8AC3E}">
        <p14:creationId xmlns:p14="http://schemas.microsoft.com/office/powerpoint/2010/main" val="25880073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C021B-F642-F502-6DFC-B2345542415D}"/>
              </a:ext>
            </a:extLst>
          </p:cNvPr>
          <p:cNvSpPr>
            <a:spLocks noGrp="1"/>
          </p:cNvSpPr>
          <p:nvPr>
            <p:ph type="title"/>
          </p:nvPr>
        </p:nvSpPr>
        <p:spPr>
          <a:xfrm>
            <a:off x="628650" y="446879"/>
            <a:ext cx="7886700" cy="468315"/>
          </a:xfrm>
        </p:spPr>
        <p:txBody>
          <a:bodyPr>
            <a:noAutofit/>
          </a:bodyPr>
          <a:lstStyle/>
          <a:p>
            <a:pPr algn="ctr" rtl="0" eaLnBrk="1" latinLnBrk="0" hangingPunct="1">
              <a:lnSpc>
                <a:spcPct val="90000"/>
              </a:lnSpc>
              <a:spcBef>
                <a:spcPts val="750"/>
              </a:spcBef>
              <a:spcAft>
                <a:spcPts val="0"/>
              </a:spcAft>
              <a:buClrTx/>
              <a:buSzPts val="3200"/>
            </a:pPr>
            <a:r>
              <a:rPr lang="en-IN" sz="3400" b="1" dirty="0">
                <a:solidFill>
                  <a:srgbClr val="000000"/>
                </a:solidFill>
                <a:latin typeface="Times New Roman" panose="02020603050405020304" pitchFamily="18" charset="0"/>
                <a:ea typeface="+mn-ea"/>
                <a:cs typeface="Times New Roman" panose="02020603050405020304" pitchFamily="18" charset="0"/>
              </a:rPr>
              <a:t>Conclusion</a:t>
            </a:r>
          </a:p>
        </p:txBody>
      </p:sp>
      <p:sp>
        <p:nvSpPr>
          <p:cNvPr id="3" name="Slide Number Placeholder 2">
            <a:extLst>
              <a:ext uri="{FF2B5EF4-FFF2-40B4-BE49-F238E27FC236}">
                <a16:creationId xmlns:a16="http://schemas.microsoft.com/office/drawing/2014/main" id="{B1E547E5-2522-FF41-F672-0982B8183896}"/>
              </a:ext>
            </a:extLst>
          </p:cNvPr>
          <p:cNvSpPr>
            <a:spLocks noGrp="1"/>
          </p:cNvSpPr>
          <p:nvPr>
            <p:ph type="sldNum" sz="quarter" idx="12"/>
          </p:nvPr>
        </p:nvSpPr>
        <p:spPr/>
        <p:txBody>
          <a:bodyPr/>
          <a:lstStyle/>
          <a:p>
            <a:fld id="{31958867-1DDC-4412-8EC2-97F2AFA60749}" type="slidenum">
              <a:rPr lang="en-IN" smtClean="0"/>
              <a:t>28</a:t>
            </a:fld>
            <a:endParaRPr lang="en-IN"/>
          </a:p>
        </p:txBody>
      </p:sp>
      <p:sp>
        <p:nvSpPr>
          <p:cNvPr id="6" name="Content Placeholder 5">
            <a:extLst>
              <a:ext uri="{FF2B5EF4-FFF2-40B4-BE49-F238E27FC236}">
                <a16:creationId xmlns:a16="http://schemas.microsoft.com/office/drawing/2014/main" id="{CF7DE5ED-112F-5D8A-2735-30A1DED8EDF6}"/>
              </a:ext>
            </a:extLst>
          </p:cNvPr>
          <p:cNvSpPr>
            <a:spLocks noGrp="1"/>
          </p:cNvSpPr>
          <p:nvPr>
            <p:ph idx="1"/>
          </p:nvPr>
        </p:nvSpPr>
        <p:spPr>
          <a:xfrm>
            <a:off x="628650" y="1318661"/>
            <a:ext cx="7886700" cy="4858302"/>
          </a:xfrm>
        </p:spPr>
        <p:txBody>
          <a:bodyPr>
            <a:normAutofit/>
          </a:bodyPr>
          <a:lstStyle/>
          <a:p>
            <a:r>
              <a:rPr lang="en-US" sz="1800" dirty="0">
                <a:latin typeface="Times New Roman" panose="02020603050405020304" pitchFamily="18" charset="0"/>
                <a:cs typeface="Times New Roman" panose="02020603050405020304" pitchFamily="18" charset="0"/>
              </a:rPr>
              <a:t>This project presented a hybrid model for lung and colon cancer detection that integrates pre-processing, feature extraction using CNN model and detects the image belongs to which type of cancer cells. </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Image pre-processing, deep feature extraction, optimizer, and confusion matrix have all been discussed.</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Based on this Patient can have the chance for early diagnosis of the cancer that can lead to decrease overall death rates in world.</a:t>
            </a:r>
          </a:p>
          <a:p>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98133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C021B-F642-F502-6DFC-B2345542415D}"/>
              </a:ext>
            </a:extLst>
          </p:cNvPr>
          <p:cNvSpPr>
            <a:spLocks noGrp="1"/>
          </p:cNvSpPr>
          <p:nvPr>
            <p:ph type="title"/>
          </p:nvPr>
        </p:nvSpPr>
        <p:spPr>
          <a:xfrm>
            <a:off x="628650" y="521307"/>
            <a:ext cx="7886700" cy="468315"/>
          </a:xfrm>
        </p:spPr>
        <p:txBody>
          <a:bodyPr>
            <a:noAutofit/>
          </a:bodyPr>
          <a:lstStyle/>
          <a:p>
            <a:pPr algn="ctr" rtl="0" eaLnBrk="1" latinLnBrk="0" hangingPunct="1">
              <a:lnSpc>
                <a:spcPct val="90000"/>
              </a:lnSpc>
              <a:spcBef>
                <a:spcPts val="750"/>
              </a:spcBef>
              <a:spcAft>
                <a:spcPts val="0"/>
              </a:spcAft>
              <a:buClrTx/>
              <a:buSzPts val="3200"/>
            </a:pPr>
            <a:r>
              <a:rPr lang="en-IN" sz="3400" b="1" dirty="0">
                <a:solidFill>
                  <a:srgbClr val="000000"/>
                </a:solidFill>
                <a:latin typeface="Times New Roman" panose="02020603050405020304" pitchFamily="18" charset="0"/>
                <a:ea typeface="+mn-ea"/>
                <a:cs typeface="Times New Roman" panose="02020603050405020304" pitchFamily="18" charset="0"/>
              </a:rPr>
              <a:t>Future Enhancements</a:t>
            </a:r>
          </a:p>
        </p:txBody>
      </p:sp>
      <p:sp>
        <p:nvSpPr>
          <p:cNvPr id="3" name="Slide Number Placeholder 2">
            <a:extLst>
              <a:ext uri="{FF2B5EF4-FFF2-40B4-BE49-F238E27FC236}">
                <a16:creationId xmlns:a16="http://schemas.microsoft.com/office/drawing/2014/main" id="{B1E547E5-2522-FF41-F672-0982B8183896}"/>
              </a:ext>
            </a:extLst>
          </p:cNvPr>
          <p:cNvSpPr>
            <a:spLocks noGrp="1"/>
          </p:cNvSpPr>
          <p:nvPr>
            <p:ph type="sldNum" sz="quarter" idx="12"/>
          </p:nvPr>
        </p:nvSpPr>
        <p:spPr/>
        <p:txBody>
          <a:bodyPr/>
          <a:lstStyle/>
          <a:p>
            <a:fld id="{31958867-1DDC-4412-8EC2-97F2AFA60749}" type="slidenum">
              <a:rPr lang="en-IN" smtClean="0"/>
              <a:t>29</a:t>
            </a:fld>
            <a:endParaRPr lang="en-IN"/>
          </a:p>
        </p:txBody>
      </p:sp>
      <p:sp>
        <p:nvSpPr>
          <p:cNvPr id="5" name="Content Placeholder 4">
            <a:extLst>
              <a:ext uri="{FF2B5EF4-FFF2-40B4-BE49-F238E27FC236}">
                <a16:creationId xmlns:a16="http://schemas.microsoft.com/office/drawing/2014/main" id="{F5B5898C-423F-37BC-707F-83A61F716728}"/>
              </a:ext>
            </a:extLst>
          </p:cNvPr>
          <p:cNvSpPr>
            <a:spLocks noGrp="1"/>
          </p:cNvSpPr>
          <p:nvPr>
            <p:ph idx="1"/>
          </p:nvPr>
        </p:nvSpPr>
        <p:spPr>
          <a:xfrm>
            <a:off x="628650" y="1403498"/>
            <a:ext cx="7886700" cy="4773465"/>
          </a:xfrm>
        </p:spPr>
        <p:txBody>
          <a:bodyPr>
            <a:normAutofit/>
          </a:bodyPr>
          <a:lstStyle/>
          <a:p>
            <a:r>
              <a:rPr lang="en-US" sz="1800" dirty="0">
                <a:latin typeface="Times New Roman" panose="02020603050405020304" pitchFamily="18" charset="0"/>
                <a:cs typeface="Times New Roman" panose="02020603050405020304" pitchFamily="18" charset="0"/>
              </a:rPr>
              <a:t>In Future we can predict with different Hybrid Models which can leads to higher success rate</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Early prediction can decreases the death rates especially caused by cancer. So, By this model we can implement in hospitals for early detection of cancer.</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In future we can able to detect the cancer cells in other body parts as well with higher success rate.</a:t>
            </a:r>
          </a:p>
          <a:p>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2112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C021B-F642-F502-6DFC-B2345542415D}"/>
              </a:ext>
            </a:extLst>
          </p:cNvPr>
          <p:cNvSpPr>
            <a:spLocks noGrp="1"/>
          </p:cNvSpPr>
          <p:nvPr>
            <p:ph type="title"/>
          </p:nvPr>
        </p:nvSpPr>
        <p:spPr>
          <a:xfrm>
            <a:off x="628650" y="418206"/>
            <a:ext cx="7886700" cy="468315"/>
          </a:xfrm>
        </p:spPr>
        <p:txBody>
          <a:bodyPr>
            <a:noAutofit/>
          </a:bodyPr>
          <a:lstStyle/>
          <a:p>
            <a:pPr algn="ctr"/>
            <a:r>
              <a:rPr lang="en-US" sz="3400" b="1" dirty="0">
                <a:latin typeface="Times New Roman" panose="02020603050405020304" pitchFamily="18" charset="0"/>
                <a:cs typeface="Times New Roman" panose="02020603050405020304" pitchFamily="18" charset="0"/>
              </a:rPr>
              <a:t>Abstract</a:t>
            </a:r>
            <a:endParaRPr lang="en-IN" sz="3400" b="1" dirty="0">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9FEE4CD7-1583-D411-E042-8993946FCC65}"/>
              </a:ext>
            </a:extLst>
          </p:cNvPr>
          <p:cNvSpPr>
            <a:spLocks noGrp="1"/>
          </p:cNvSpPr>
          <p:nvPr>
            <p:ph idx="1"/>
          </p:nvPr>
        </p:nvSpPr>
        <p:spPr>
          <a:xfrm>
            <a:off x="348343" y="1273628"/>
            <a:ext cx="8447314" cy="4310743"/>
          </a:xfrm>
        </p:spPr>
        <p:txBody>
          <a:bodyPr>
            <a:normAutofit/>
          </a:bodyPr>
          <a:lstStyle/>
          <a:p>
            <a:pPr marL="0" indent="0" algn="just">
              <a:buNone/>
            </a:pPr>
            <a:r>
              <a:rPr lang="en-US" sz="1800" dirty="0">
                <a:latin typeface="Times New Roman" panose="02020603050405020304" pitchFamily="18" charset="0"/>
                <a:cs typeface="Times New Roman" panose="02020603050405020304" pitchFamily="18" charset="0"/>
              </a:rPr>
              <a:t>Cancer is a lethal condition brought on by a confluence of hereditary disorders and several metabolic anomalies. The two main causes of death and disability in people today are lung and colon cancer. The most crucial factor in choosing the optimal course of action is typically the histopathological detection of such cancers. The chance of death is significantly reduced by early diagnosis of the illness on either front. Such cancer diagnosis can be accelerated using machine learning and deep learning approaches, enabling researchers to analyze a large number of patients in a much less time and at a lower cost. To effectively identify lung and colon cancer, we developed a hybrid ensemble feature extraction model using CNN(Convolutional Neural Networks). For cancer image datasets, it combines deep feature extraction and  ensemble learning with high-performance filtering.</a:t>
            </a: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These models can therefore be used in clinics to assist doctors in making cancer diagnosis.</a:t>
            </a:r>
            <a:endParaRPr lang="en-IN" sz="18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C81EF4B7-DF56-058E-45B9-FEB8442B4552}"/>
              </a:ext>
            </a:extLst>
          </p:cNvPr>
          <p:cNvSpPr>
            <a:spLocks noGrp="1"/>
          </p:cNvSpPr>
          <p:nvPr>
            <p:ph type="sldNum" sz="quarter" idx="12"/>
          </p:nvPr>
        </p:nvSpPr>
        <p:spPr/>
        <p:txBody>
          <a:bodyPr/>
          <a:lstStyle/>
          <a:p>
            <a:fld id="{31958867-1DDC-4412-8EC2-97F2AFA60749}" type="slidenum">
              <a:rPr lang="en-IN" smtClean="0"/>
              <a:t>3</a:t>
            </a:fld>
            <a:endParaRPr lang="en-IN"/>
          </a:p>
        </p:txBody>
      </p:sp>
    </p:spTree>
    <p:extLst>
      <p:ext uri="{BB962C8B-B14F-4D97-AF65-F5344CB8AC3E}">
        <p14:creationId xmlns:p14="http://schemas.microsoft.com/office/powerpoint/2010/main" val="15271705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C021B-F642-F502-6DFC-B2345542415D}"/>
              </a:ext>
            </a:extLst>
          </p:cNvPr>
          <p:cNvSpPr>
            <a:spLocks noGrp="1"/>
          </p:cNvSpPr>
          <p:nvPr>
            <p:ph type="title"/>
          </p:nvPr>
        </p:nvSpPr>
        <p:spPr>
          <a:xfrm>
            <a:off x="628650" y="521307"/>
            <a:ext cx="7886700" cy="468315"/>
          </a:xfrm>
        </p:spPr>
        <p:txBody>
          <a:bodyPr>
            <a:noAutofit/>
          </a:bodyPr>
          <a:lstStyle/>
          <a:p>
            <a:pPr algn="ctr" rtl="0" eaLnBrk="1" latinLnBrk="0" hangingPunct="1">
              <a:lnSpc>
                <a:spcPct val="90000"/>
              </a:lnSpc>
              <a:spcBef>
                <a:spcPts val="750"/>
              </a:spcBef>
              <a:spcAft>
                <a:spcPts val="0"/>
              </a:spcAft>
              <a:buClrTx/>
              <a:buSzPts val="3200"/>
            </a:pPr>
            <a:r>
              <a:rPr lang="en-US" sz="3400" b="1" dirty="0">
                <a:solidFill>
                  <a:srgbClr val="000000"/>
                </a:solidFill>
                <a:latin typeface="Times New Roman" panose="02020603050405020304" pitchFamily="18" charset="0"/>
                <a:ea typeface="+mn-ea"/>
                <a:cs typeface="Times New Roman" panose="02020603050405020304" pitchFamily="18" charset="0"/>
              </a:rPr>
              <a:t>R</a:t>
            </a:r>
            <a:r>
              <a:rPr lang="en-IN" sz="3400" b="1" dirty="0" err="1">
                <a:solidFill>
                  <a:srgbClr val="000000"/>
                </a:solidFill>
                <a:latin typeface="Times New Roman" panose="02020603050405020304" pitchFamily="18" charset="0"/>
                <a:ea typeface="+mn-ea"/>
                <a:cs typeface="Times New Roman" panose="02020603050405020304" pitchFamily="18" charset="0"/>
              </a:rPr>
              <a:t>eferences</a:t>
            </a:r>
            <a:endParaRPr lang="en-IN" sz="3400" b="1" dirty="0">
              <a:solidFill>
                <a:srgbClr val="000000"/>
              </a:solidFill>
              <a:latin typeface="Times New Roman" panose="02020603050405020304" pitchFamily="18" charset="0"/>
              <a:ea typeface="+mn-ea"/>
              <a:cs typeface="Times New Roman" panose="02020603050405020304" pitchFamily="18" charset="0"/>
            </a:endParaRPr>
          </a:p>
        </p:txBody>
      </p:sp>
      <p:sp>
        <p:nvSpPr>
          <p:cNvPr id="3" name="Slide Number Placeholder 2">
            <a:extLst>
              <a:ext uri="{FF2B5EF4-FFF2-40B4-BE49-F238E27FC236}">
                <a16:creationId xmlns:a16="http://schemas.microsoft.com/office/drawing/2014/main" id="{B1E547E5-2522-FF41-F672-0982B8183896}"/>
              </a:ext>
            </a:extLst>
          </p:cNvPr>
          <p:cNvSpPr>
            <a:spLocks noGrp="1"/>
          </p:cNvSpPr>
          <p:nvPr>
            <p:ph type="sldNum" sz="quarter" idx="12"/>
          </p:nvPr>
        </p:nvSpPr>
        <p:spPr/>
        <p:txBody>
          <a:bodyPr/>
          <a:lstStyle/>
          <a:p>
            <a:fld id="{31958867-1DDC-4412-8EC2-97F2AFA60749}" type="slidenum">
              <a:rPr lang="en-IN" smtClean="0"/>
              <a:t>30</a:t>
            </a:fld>
            <a:endParaRPr lang="en-IN"/>
          </a:p>
        </p:txBody>
      </p:sp>
      <p:sp>
        <p:nvSpPr>
          <p:cNvPr id="6" name="Content Placeholder 5">
            <a:extLst>
              <a:ext uri="{FF2B5EF4-FFF2-40B4-BE49-F238E27FC236}">
                <a16:creationId xmlns:a16="http://schemas.microsoft.com/office/drawing/2014/main" id="{77823485-FB68-35D2-B7B5-65BBAAD50A11}"/>
              </a:ext>
            </a:extLst>
          </p:cNvPr>
          <p:cNvSpPr>
            <a:spLocks noGrp="1"/>
          </p:cNvSpPr>
          <p:nvPr>
            <p:ph idx="1"/>
          </p:nvPr>
        </p:nvSpPr>
        <p:spPr>
          <a:xfrm>
            <a:off x="628650" y="1244009"/>
            <a:ext cx="8143210" cy="5199321"/>
          </a:xfrm>
        </p:spPr>
        <p:txBody>
          <a:bodyPr>
            <a:noAutofit/>
          </a:bodyPr>
          <a:lstStyle/>
          <a:p>
            <a:pPr marL="0" indent="0">
              <a:buNone/>
            </a:pPr>
            <a:r>
              <a:rPr lang="en-IN" sz="1800" dirty="0">
                <a:latin typeface="Times New Roman" panose="02020603050405020304" pitchFamily="18" charset="0"/>
                <a:cs typeface="Times New Roman" panose="02020603050405020304" pitchFamily="18" charset="0"/>
              </a:rPr>
              <a:t>1. Abbasi, A. A., Hussain, L., Awan, I. A., Abbasi, I., Majid, A., Nadeem, M. S. A., and Chaudhary, Q.-A. (2020). Detecting prostate cancer using deep learning convolution neural  network with transfer learning approach. Cognitive </a:t>
            </a:r>
            <a:r>
              <a:rPr lang="en-IN" sz="1800" dirty="0" err="1">
                <a:latin typeface="Times New Roman" panose="02020603050405020304" pitchFamily="18" charset="0"/>
                <a:cs typeface="Times New Roman" panose="02020603050405020304" pitchFamily="18" charset="0"/>
              </a:rPr>
              <a:t>Neurodynamics</a:t>
            </a:r>
            <a:r>
              <a:rPr lang="en-IN" sz="1800" dirty="0">
                <a:latin typeface="Times New Roman" panose="02020603050405020304" pitchFamily="18" charset="0"/>
                <a:cs typeface="Times New Roman" panose="02020603050405020304" pitchFamily="18" charset="0"/>
              </a:rPr>
              <a:t>, 14(4):523–533.</a:t>
            </a:r>
          </a:p>
          <a:p>
            <a:pPr marL="0" indent="0">
              <a:buNone/>
            </a:pPr>
            <a:r>
              <a:rPr lang="en-IN" sz="1800" dirty="0">
                <a:latin typeface="Times New Roman" panose="02020603050405020304" pitchFamily="18" charset="0"/>
                <a:cs typeface="Times New Roman" panose="02020603050405020304" pitchFamily="18" charset="0"/>
              </a:rPr>
              <a:t>2. </a:t>
            </a:r>
            <a:r>
              <a:rPr lang="en-IN" sz="1800" dirty="0" err="1">
                <a:latin typeface="Times New Roman" panose="02020603050405020304" pitchFamily="18" charset="0"/>
                <a:cs typeface="Times New Roman" panose="02020603050405020304" pitchFamily="18" charset="0"/>
              </a:rPr>
              <a:t>Abdelsamea</a:t>
            </a:r>
            <a:r>
              <a:rPr lang="en-IN" sz="1800" dirty="0">
                <a:latin typeface="Times New Roman" panose="02020603050405020304" pitchFamily="18" charset="0"/>
                <a:cs typeface="Times New Roman" panose="02020603050405020304" pitchFamily="18" charset="0"/>
              </a:rPr>
              <a:t>, M. M., </a:t>
            </a:r>
            <a:r>
              <a:rPr lang="en-IN" sz="1800" dirty="0" err="1">
                <a:latin typeface="Times New Roman" panose="02020603050405020304" pitchFamily="18" charset="0"/>
                <a:cs typeface="Times New Roman" panose="02020603050405020304" pitchFamily="18" charset="0"/>
              </a:rPr>
              <a:t>Pitiot</a:t>
            </a:r>
            <a:r>
              <a:rPr lang="en-IN" sz="1800" dirty="0">
                <a:latin typeface="Times New Roman" panose="02020603050405020304" pitchFamily="18" charset="0"/>
                <a:cs typeface="Times New Roman" panose="02020603050405020304" pitchFamily="18" charset="0"/>
              </a:rPr>
              <a:t>, A., </a:t>
            </a:r>
            <a:r>
              <a:rPr lang="en-IN" sz="1800" dirty="0" err="1">
                <a:latin typeface="Times New Roman" panose="02020603050405020304" pitchFamily="18" charset="0"/>
                <a:cs typeface="Times New Roman" panose="02020603050405020304" pitchFamily="18" charset="0"/>
              </a:rPr>
              <a:t>Grineviciute</a:t>
            </a:r>
            <a:r>
              <a:rPr lang="en-IN" sz="1800" dirty="0">
                <a:latin typeface="Times New Roman" panose="02020603050405020304" pitchFamily="18" charset="0"/>
                <a:cs typeface="Times New Roman" panose="02020603050405020304" pitchFamily="18" charset="0"/>
              </a:rPr>
              <a:t>, R. B., </a:t>
            </a:r>
            <a:r>
              <a:rPr lang="en-IN" sz="1800" dirty="0" err="1">
                <a:latin typeface="Times New Roman" panose="02020603050405020304" pitchFamily="18" charset="0"/>
                <a:cs typeface="Times New Roman" panose="02020603050405020304" pitchFamily="18" charset="0"/>
              </a:rPr>
              <a:t>Besusparis</a:t>
            </a:r>
            <a:r>
              <a:rPr lang="en-IN" sz="1800" dirty="0">
                <a:latin typeface="Times New Roman" panose="02020603050405020304" pitchFamily="18" charset="0"/>
                <a:cs typeface="Times New Roman" panose="02020603050405020304" pitchFamily="18" charset="0"/>
              </a:rPr>
              <a:t>, J., </a:t>
            </a:r>
            <a:r>
              <a:rPr lang="en-IN" sz="1800" dirty="0" err="1">
                <a:latin typeface="Times New Roman" panose="02020603050405020304" pitchFamily="18" charset="0"/>
                <a:cs typeface="Times New Roman" panose="02020603050405020304" pitchFamily="18" charset="0"/>
              </a:rPr>
              <a:t>Laurinavicius</a:t>
            </a:r>
            <a:r>
              <a:rPr lang="en-IN" sz="1800" dirty="0">
                <a:latin typeface="Times New Roman" panose="02020603050405020304" pitchFamily="18" charset="0"/>
                <a:cs typeface="Times New Roman" panose="02020603050405020304" pitchFamily="18" charset="0"/>
              </a:rPr>
              <a:t>, A., and  Ilyas, M. (2019). A cascade-learning approach for automated segmentation of tumour epithelium in colorectal cancer. Expert Systems with Applications, 118:539–552.</a:t>
            </a:r>
          </a:p>
          <a:p>
            <a:pPr marL="0" indent="0">
              <a:buNone/>
            </a:pPr>
            <a:r>
              <a:rPr lang="en-IN" sz="1800" dirty="0">
                <a:latin typeface="Times New Roman" panose="02020603050405020304" pitchFamily="18" charset="0"/>
                <a:cs typeface="Times New Roman" panose="02020603050405020304" pitchFamily="18" charset="0"/>
              </a:rPr>
              <a:t>3. Adeoye, J., Hui, L., </a:t>
            </a:r>
            <a:r>
              <a:rPr lang="en-IN" sz="1800" dirty="0" err="1">
                <a:latin typeface="Times New Roman" panose="02020603050405020304" pitchFamily="18" charset="0"/>
                <a:cs typeface="Times New Roman" panose="02020603050405020304" pitchFamily="18" charset="0"/>
              </a:rPr>
              <a:t>Koohi</a:t>
            </a:r>
            <a:r>
              <a:rPr lang="en-IN" sz="1800" dirty="0">
                <a:latin typeface="Times New Roman" panose="02020603050405020304" pitchFamily="18" charset="0"/>
                <a:cs typeface="Times New Roman" panose="02020603050405020304" pitchFamily="18" charset="0"/>
              </a:rPr>
              <a:t>-Moghadam, M., Tan, J. Y., Choi, S.-W., and Thomson, P.  (2022). Comparison of </a:t>
            </a:r>
            <a:r>
              <a:rPr lang="en-IN" sz="1800" dirty="0" err="1">
                <a:latin typeface="Times New Roman" panose="02020603050405020304" pitchFamily="18" charset="0"/>
                <a:cs typeface="Times New Roman" panose="02020603050405020304" pitchFamily="18" charset="0"/>
              </a:rPr>
              <a:t>timeto</a:t>
            </a:r>
            <a:r>
              <a:rPr lang="en-IN" sz="1800" dirty="0">
                <a:latin typeface="Times New Roman" panose="02020603050405020304" pitchFamily="18" charset="0"/>
                <a:cs typeface="Times New Roman" panose="02020603050405020304" pitchFamily="18" charset="0"/>
              </a:rPr>
              <a:t>-event machine learning models in predicting oral cavity cancer  prognosis. International journal of medical informatics, 157:104635.</a:t>
            </a:r>
          </a:p>
          <a:p>
            <a:pPr marL="0" indent="0">
              <a:buNone/>
            </a:pPr>
            <a:r>
              <a:rPr lang="en-IN" sz="1800" dirty="0">
                <a:latin typeface="Times New Roman" panose="02020603050405020304" pitchFamily="18" charset="0"/>
                <a:cs typeface="Times New Roman" panose="02020603050405020304" pitchFamily="18" charset="0"/>
              </a:rPr>
              <a:t>4. </a:t>
            </a:r>
            <a:r>
              <a:rPr lang="en-IN" sz="1800" dirty="0" err="1">
                <a:latin typeface="Times New Roman" panose="02020603050405020304" pitchFamily="18" charset="0"/>
                <a:cs typeface="Times New Roman" panose="02020603050405020304" pitchFamily="18" charset="0"/>
              </a:rPr>
              <a:t>Adu</a:t>
            </a:r>
            <a:r>
              <a:rPr lang="en-IN" sz="1800" dirty="0">
                <a:latin typeface="Times New Roman" panose="02020603050405020304" pitchFamily="18" charset="0"/>
                <a:cs typeface="Times New Roman" panose="02020603050405020304" pitchFamily="18" charset="0"/>
              </a:rPr>
              <a:t>, K., Yu, Y., Cai, J., Owusu-Agyemang, K., </a:t>
            </a:r>
            <a:r>
              <a:rPr lang="en-IN" sz="1800" dirty="0" err="1">
                <a:latin typeface="Times New Roman" panose="02020603050405020304" pitchFamily="18" charset="0"/>
                <a:cs typeface="Times New Roman" panose="02020603050405020304" pitchFamily="18" charset="0"/>
              </a:rPr>
              <a:t>Twumasi</a:t>
            </a:r>
            <a:r>
              <a:rPr lang="en-IN" sz="1800" dirty="0">
                <a:latin typeface="Times New Roman" panose="02020603050405020304" pitchFamily="18" charset="0"/>
                <a:cs typeface="Times New Roman" panose="02020603050405020304" pitchFamily="18" charset="0"/>
              </a:rPr>
              <a:t>, B. A., and Wang, X. (2021).  </a:t>
            </a:r>
            <a:r>
              <a:rPr lang="en-IN" sz="1800" dirty="0" err="1">
                <a:latin typeface="Times New Roman" panose="02020603050405020304" pitchFamily="18" charset="0"/>
                <a:cs typeface="Times New Roman" panose="02020603050405020304" pitchFamily="18" charset="0"/>
              </a:rPr>
              <a:t>Dhs-capsnet</a:t>
            </a:r>
            <a:r>
              <a:rPr lang="en-IN" sz="1800" dirty="0">
                <a:latin typeface="Times New Roman" panose="02020603050405020304" pitchFamily="18" charset="0"/>
                <a:cs typeface="Times New Roman" panose="02020603050405020304" pitchFamily="18" charset="0"/>
              </a:rPr>
              <a:t>: Dual horizontal squash capsule networks for lung and colon cancer classification  from whole slide histopathological images. International Journal of Imaging Systems and  Technology.</a:t>
            </a:r>
          </a:p>
          <a:p>
            <a:pPr marL="0" indent="0">
              <a:buNone/>
            </a:pPr>
            <a:r>
              <a:rPr lang="en-IN" sz="1800" dirty="0">
                <a:latin typeface="Times New Roman" panose="02020603050405020304" pitchFamily="18" charset="0"/>
                <a:cs typeface="Times New Roman" panose="02020603050405020304" pitchFamily="18" charset="0"/>
              </a:rPr>
              <a:t>5. Ahsan, M., Gomes, R., Chowdhury, M., Nygard, K. E., et al. (2021). Enhancing machine  learning prediction in cybersecurity using dynamic feature selector. Journal of Cybersecurity  and Privacy, 1(1):199–218.</a:t>
            </a:r>
          </a:p>
        </p:txBody>
      </p:sp>
    </p:spTree>
    <p:extLst>
      <p:ext uri="{BB962C8B-B14F-4D97-AF65-F5344CB8AC3E}">
        <p14:creationId xmlns:p14="http://schemas.microsoft.com/office/powerpoint/2010/main" val="29127122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C021B-F642-F502-6DFC-B2345542415D}"/>
              </a:ext>
            </a:extLst>
          </p:cNvPr>
          <p:cNvSpPr>
            <a:spLocks noGrp="1"/>
          </p:cNvSpPr>
          <p:nvPr>
            <p:ph type="title"/>
          </p:nvPr>
        </p:nvSpPr>
        <p:spPr>
          <a:xfrm>
            <a:off x="628650" y="521307"/>
            <a:ext cx="7886700" cy="468315"/>
          </a:xfrm>
        </p:spPr>
        <p:txBody>
          <a:bodyPr>
            <a:noAutofit/>
          </a:bodyPr>
          <a:lstStyle/>
          <a:p>
            <a:pPr algn="ctr" rtl="0" eaLnBrk="1" latinLnBrk="0" hangingPunct="1">
              <a:lnSpc>
                <a:spcPct val="90000"/>
              </a:lnSpc>
              <a:spcBef>
                <a:spcPts val="750"/>
              </a:spcBef>
              <a:spcAft>
                <a:spcPts val="0"/>
              </a:spcAft>
              <a:buClrTx/>
              <a:buSzPts val="3200"/>
            </a:pPr>
            <a:r>
              <a:rPr lang="en-US" sz="3400" b="1" dirty="0">
                <a:solidFill>
                  <a:srgbClr val="000000"/>
                </a:solidFill>
                <a:latin typeface="Times New Roman" panose="02020603050405020304" pitchFamily="18" charset="0"/>
                <a:ea typeface="+mn-ea"/>
                <a:cs typeface="Times New Roman" panose="02020603050405020304" pitchFamily="18" charset="0"/>
              </a:rPr>
              <a:t>R</a:t>
            </a:r>
            <a:r>
              <a:rPr lang="en-IN" sz="3400" b="1" dirty="0" err="1">
                <a:solidFill>
                  <a:srgbClr val="000000"/>
                </a:solidFill>
                <a:latin typeface="Times New Roman" panose="02020603050405020304" pitchFamily="18" charset="0"/>
                <a:ea typeface="+mn-ea"/>
                <a:cs typeface="Times New Roman" panose="02020603050405020304" pitchFamily="18" charset="0"/>
              </a:rPr>
              <a:t>eferences</a:t>
            </a:r>
            <a:endParaRPr lang="en-IN" sz="3400" b="1" dirty="0">
              <a:solidFill>
                <a:srgbClr val="000000"/>
              </a:solidFill>
              <a:latin typeface="Times New Roman" panose="02020603050405020304" pitchFamily="18" charset="0"/>
              <a:ea typeface="+mn-ea"/>
              <a:cs typeface="Times New Roman" panose="02020603050405020304" pitchFamily="18" charset="0"/>
            </a:endParaRPr>
          </a:p>
        </p:txBody>
      </p:sp>
      <p:sp>
        <p:nvSpPr>
          <p:cNvPr id="3" name="Slide Number Placeholder 2">
            <a:extLst>
              <a:ext uri="{FF2B5EF4-FFF2-40B4-BE49-F238E27FC236}">
                <a16:creationId xmlns:a16="http://schemas.microsoft.com/office/drawing/2014/main" id="{B1E547E5-2522-FF41-F672-0982B8183896}"/>
              </a:ext>
            </a:extLst>
          </p:cNvPr>
          <p:cNvSpPr>
            <a:spLocks noGrp="1"/>
          </p:cNvSpPr>
          <p:nvPr>
            <p:ph type="sldNum" sz="quarter" idx="12"/>
          </p:nvPr>
        </p:nvSpPr>
        <p:spPr/>
        <p:txBody>
          <a:bodyPr/>
          <a:lstStyle/>
          <a:p>
            <a:fld id="{31958867-1DDC-4412-8EC2-97F2AFA60749}" type="slidenum">
              <a:rPr lang="en-IN" smtClean="0"/>
              <a:t>31</a:t>
            </a:fld>
            <a:endParaRPr lang="en-IN"/>
          </a:p>
        </p:txBody>
      </p:sp>
      <p:sp>
        <p:nvSpPr>
          <p:cNvPr id="6" name="Content Placeholder 5">
            <a:extLst>
              <a:ext uri="{FF2B5EF4-FFF2-40B4-BE49-F238E27FC236}">
                <a16:creationId xmlns:a16="http://schemas.microsoft.com/office/drawing/2014/main" id="{77823485-FB68-35D2-B7B5-65BBAAD50A11}"/>
              </a:ext>
            </a:extLst>
          </p:cNvPr>
          <p:cNvSpPr>
            <a:spLocks noGrp="1"/>
          </p:cNvSpPr>
          <p:nvPr>
            <p:ph idx="1"/>
          </p:nvPr>
        </p:nvSpPr>
        <p:spPr>
          <a:xfrm>
            <a:off x="628650" y="1329070"/>
            <a:ext cx="8143210" cy="4890978"/>
          </a:xfrm>
        </p:spPr>
        <p:txBody>
          <a:bodyPr>
            <a:noAutofit/>
          </a:bodyPr>
          <a:lstStyle/>
          <a:p>
            <a:pPr marL="0" indent="0">
              <a:buNone/>
            </a:pPr>
            <a:r>
              <a:rPr lang="en-IN" sz="1800" dirty="0">
                <a:latin typeface="Times New Roman" panose="02020603050405020304" pitchFamily="18" charset="0"/>
                <a:cs typeface="Times New Roman" panose="02020603050405020304" pitchFamily="18" charset="0"/>
              </a:rPr>
              <a:t>6. </a:t>
            </a:r>
            <a:r>
              <a:rPr lang="en-IN" sz="1800" dirty="0" err="1">
                <a:latin typeface="Times New Roman" panose="02020603050405020304" pitchFamily="18" charset="0"/>
                <a:cs typeface="Times New Roman" panose="02020603050405020304" pitchFamily="18" charset="0"/>
              </a:rPr>
              <a:t>Alkhatib</a:t>
            </a:r>
            <a:r>
              <a:rPr lang="en-IN" sz="1800" dirty="0">
                <a:latin typeface="Times New Roman" panose="02020603050405020304" pitchFamily="18" charset="0"/>
                <a:cs typeface="Times New Roman" panose="02020603050405020304" pitchFamily="18" charset="0"/>
              </a:rPr>
              <a:t>, K. and </a:t>
            </a:r>
            <a:r>
              <a:rPr lang="en-IN" sz="1800" dirty="0" err="1">
                <a:latin typeface="Times New Roman" panose="02020603050405020304" pitchFamily="18" charset="0"/>
                <a:cs typeface="Times New Roman" panose="02020603050405020304" pitchFamily="18" charset="0"/>
              </a:rPr>
              <a:t>Abualigah</a:t>
            </a:r>
            <a:r>
              <a:rPr lang="en-IN" sz="1800" dirty="0">
                <a:latin typeface="Times New Roman" panose="02020603050405020304" pitchFamily="18" charset="0"/>
                <a:cs typeface="Times New Roman" panose="02020603050405020304" pitchFamily="18" charset="0"/>
              </a:rPr>
              <a:t>, S. (2020). Predictive model for cutting customers migration from banks: Based on machine learning classification algorithms. In 2020 11th International Conference on Information and Communication Systems (ICICS), pages 303–307. IEEE.</a:t>
            </a:r>
          </a:p>
          <a:p>
            <a:pPr marL="0" indent="0">
              <a:buNone/>
            </a:pPr>
            <a:r>
              <a:rPr lang="en-IN" sz="1800" dirty="0">
                <a:latin typeface="Times New Roman" panose="02020603050405020304" pitchFamily="18" charset="0"/>
                <a:cs typeface="Times New Roman" panose="02020603050405020304" pitchFamily="18" charset="0"/>
              </a:rPr>
              <a:t>7. </a:t>
            </a:r>
            <a:r>
              <a:rPr lang="en-IN" sz="1800" dirty="0" err="1">
                <a:latin typeface="Times New Roman" panose="02020603050405020304" pitchFamily="18" charset="0"/>
                <a:cs typeface="Times New Roman" panose="02020603050405020304" pitchFamily="18" charset="0"/>
              </a:rPr>
              <a:t>Alsinglawi</a:t>
            </a:r>
            <a:r>
              <a:rPr lang="en-IN" sz="1800" dirty="0">
                <a:latin typeface="Times New Roman" panose="02020603050405020304" pitchFamily="18" charset="0"/>
                <a:cs typeface="Times New Roman" panose="02020603050405020304" pitchFamily="18" charset="0"/>
              </a:rPr>
              <a:t>, B., </a:t>
            </a:r>
            <a:r>
              <a:rPr lang="en-IN" sz="1800" dirty="0" err="1">
                <a:latin typeface="Times New Roman" panose="02020603050405020304" pitchFamily="18" charset="0"/>
                <a:cs typeface="Times New Roman" panose="02020603050405020304" pitchFamily="18" charset="0"/>
              </a:rPr>
              <a:t>Alshari</a:t>
            </a:r>
            <a:r>
              <a:rPr lang="en-IN" sz="1800" dirty="0">
                <a:latin typeface="Times New Roman" panose="02020603050405020304" pitchFamily="18" charset="0"/>
                <a:cs typeface="Times New Roman" panose="02020603050405020304" pitchFamily="18" charset="0"/>
              </a:rPr>
              <a:t>, O., </a:t>
            </a:r>
            <a:r>
              <a:rPr lang="en-IN" sz="1800" dirty="0" err="1">
                <a:latin typeface="Times New Roman" panose="02020603050405020304" pitchFamily="18" charset="0"/>
                <a:cs typeface="Times New Roman" panose="02020603050405020304" pitchFamily="18" charset="0"/>
              </a:rPr>
              <a:t>Alorjani</a:t>
            </a:r>
            <a:r>
              <a:rPr lang="en-IN" sz="1800" dirty="0">
                <a:latin typeface="Times New Roman" panose="02020603050405020304" pitchFamily="18" charset="0"/>
                <a:cs typeface="Times New Roman" panose="02020603050405020304" pitchFamily="18" charset="0"/>
              </a:rPr>
              <a:t>, M., </a:t>
            </a:r>
            <a:r>
              <a:rPr lang="en-IN" sz="1800" dirty="0" err="1">
                <a:latin typeface="Times New Roman" panose="02020603050405020304" pitchFamily="18" charset="0"/>
                <a:cs typeface="Times New Roman" panose="02020603050405020304" pitchFamily="18" charset="0"/>
              </a:rPr>
              <a:t>Mubin</a:t>
            </a:r>
            <a:r>
              <a:rPr lang="en-IN" sz="1800" dirty="0">
                <a:latin typeface="Times New Roman" panose="02020603050405020304" pitchFamily="18" charset="0"/>
                <a:cs typeface="Times New Roman" panose="02020603050405020304" pitchFamily="18" charset="0"/>
              </a:rPr>
              <a:t>, O., </a:t>
            </a:r>
            <a:r>
              <a:rPr lang="en-IN" sz="1800" dirty="0" err="1">
                <a:latin typeface="Times New Roman" panose="02020603050405020304" pitchFamily="18" charset="0"/>
                <a:cs typeface="Times New Roman" panose="02020603050405020304" pitchFamily="18" charset="0"/>
              </a:rPr>
              <a:t>Alnajjar</a:t>
            </a:r>
            <a:r>
              <a:rPr lang="en-IN" sz="1800" dirty="0">
                <a:latin typeface="Times New Roman" panose="02020603050405020304" pitchFamily="18" charset="0"/>
                <a:cs typeface="Times New Roman" panose="02020603050405020304" pitchFamily="18" charset="0"/>
              </a:rPr>
              <a:t>, F., </a:t>
            </a:r>
            <a:r>
              <a:rPr lang="en-IN" sz="1800" dirty="0" err="1">
                <a:latin typeface="Times New Roman" panose="02020603050405020304" pitchFamily="18" charset="0"/>
                <a:cs typeface="Times New Roman" panose="02020603050405020304" pitchFamily="18" charset="0"/>
              </a:rPr>
              <a:t>Novoa</a:t>
            </a:r>
            <a:r>
              <a:rPr lang="en-IN" sz="1800" dirty="0">
                <a:latin typeface="Times New Roman" panose="02020603050405020304" pitchFamily="18" charset="0"/>
                <a:cs typeface="Times New Roman" panose="02020603050405020304" pitchFamily="18" charset="0"/>
              </a:rPr>
              <a:t>, M., and </a:t>
            </a:r>
            <a:r>
              <a:rPr lang="en-IN" sz="1800" dirty="0" err="1">
                <a:latin typeface="Times New Roman" panose="02020603050405020304" pitchFamily="18" charset="0"/>
                <a:cs typeface="Times New Roman" panose="02020603050405020304" pitchFamily="18" charset="0"/>
              </a:rPr>
              <a:t>Darwish,O</a:t>
            </a:r>
            <a:r>
              <a:rPr lang="en-IN" sz="1800" dirty="0">
                <a:latin typeface="Times New Roman" panose="02020603050405020304" pitchFamily="18" charset="0"/>
                <a:cs typeface="Times New Roman" panose="02020603050405020304" pitchFamily="18" charset="0"/>
              </a:rPr>
              <a:t>. (2022). An explainable machine learning framework for lung cancer hospital length of stay  prediction. Scientific reports, 12(1):1–10.</a:t>
            </a:r>
          </a:p>
          <a:p>
            <a:pPr marL="0" indent="0">
              <a:buNone/>
            </a:pPr>
            <a:r>
              <a:rPr lang="en-IN" sz="1800" dirty="0">
                <a:latin typeface="Times New Roman" panose="02020603050405020304" pitchFamily="18" charset="0"/>
                <a:cs typeface="Times New Roman" panose="02020603050405020304" pitchFamily="18" charset="0"/>
              </a:rPr>
              <a:t>8. </a:t>
            </a:r>
            <a:r>
              <a:rPr lang="en-IN" sz="1800" dirty="0" err="1">
                <a:latin typeface="Times New Roman" panose="02020603050405020304" pitchFamily="18" charset="0"/>
                <a:cs typeface="Times New Roman" panose="02020603050405020304" pitchFamily="18" charset="0"/>
              </a:rPr>
              <a:t>Assegie</a:t>
            </a:r>
            <a:r>
              <a:rPr lang="en-IN" sz="1800" dirty="0">
                <a:latin typeface="Times New Roman" panose="02020603050405020304" pitchFamily="18" charset="0"/>
                <a:cs typeface="Times New Roman" panose="02020603050405020304" pitchFamily="18" charset="0"/>
              </a:rPr>
              <a:t>, T. A. (2021). An optimized k-nearest </a:t>
            </a:r>
            <a:r>
              <a:rPr lang="en-IN" sz="1800" dirty="0" err="1">
                <a:latin typeface="Times New Roman" panose="02020603050405020304" pitchFamily="18" charset="0"/>
                <a:cs typeface="Times New Roman" panose="02020603050405020304" pitchFamily="18" charset="0"/>
              </a:rPr>
              <a:t>neighbor</a:t>
            </a:r>
            <a:r>
              <a:rPr lang="en-IN" sz="1800" dirty="0">
                <a:latin typeface="Times New Roman" panose="02020603050405020304" pitchFamily="18" charset="0"/>
                <a:cs typeface="Times New Roman" panose="02020603050405020304" pitchFamily="18" charset="0"/>
              </a:rPr>
              <a:t> based breast cancer </a:t>
            </a:r>
            <a:r>
              <a:rPr lang="en-IN" sz="1800" dirty="0" err="1">
                <a:latin typeface="Times New Roman" panose="02020603050405020304" pitchFamily="18" charset="0"/>
                <a:cs typeface="Times New Roman" panose="02020603050405020304" pitchFamily="18" charset="0"/>
              </a:rPr>
              <a:t>detection.Journal</a:t>
            </a:r>
            <a:r>
              <a:rPr lang="en-IN" sz="1800" dirty="0">
                <a:latin typeface="Times New Roman" panose="02020603050405020304" pitchFamily="18" charset="0"/>
                <a:cs typeface="Times New Roman" panose="02020603050405020304" pitchFamily="18" charset="0"/>
              </a:rPr>
              <a:t> of Robotics and Control (JRC), 2(3):115–118.</a:t>
            </a:r>
          </a:p>
          <a:p>
            <a:pPr marL="0" indent="0">
              <a:buNone/>
            </a:pPr>
            <a:r>
              <a:rPr lang="en-IN" sz="1800" dirty="0">
                <a:latin typeface="Times New Roman" panose="02020603050405020304" pitchFamily="18" charset="0"/>
                <a:cs typeface="Times New Roman" panose="02020603050405020304" pitchFamily="18" charset="0"/>
              </a:rPr>
              <a:t>9. </a:t>
            </a:r>
            <a:r>
              <a:rPr lang="en-IN" sz="1800" dirty="0" err="1">
                <a:latin typeface="Times New Roman" panose="02020603050405020304" pitchFamily="18" charset="0"/>
                <a:cs typeface="Times New Roman" panose="02020603050405020304" pitchFamily="18" charset="0"/>
              </a:rPr>
              <a:t>Baldi</a:t>
            </a:r>
            <a:r>
              <a:rPr lang="en-IN" sz="1800" dirty="0">
                <a:latin typeface="Times New Roman" panose="02020603050405020304" pitchFamily="18" charset="0"/>
                <a:cs typeface="Times New Roman" panose="02020603050405020304" pitchFamily="18" charset="0"/>
              </a:rPr>
              <a:t>, P. (2018). Deep learning in biomedical data science. Annual review of biomedical data science, 1:181–205.</a:t>
            </a:r>
          </a:p>
          <a:p>
            <a:pPr marL="0" indent="0">
              <a:buNone/>
            </a:pPr>
            <a:r>
              <a:rPr lang="en-IN" sz="1800" dirty="0">
                <a:latin typeface="Times New Roman" panose="02020603050405020304" pitchFamily="18" charset="0"/>
                <a:cs typeface="Times New Roman" panose="02020603050405020304" pitchFamily="18" charset="0"/>
              </a:rPr>
              <a:t>10. Bansal, M., Kumar, M., Sachdeva, M., and Mittal, A. (2021). Transfer learning for image classification using vgg19: Caltech-101 image data set. Journal of Ambient Intelligence and Humanized Computing, pages 1–12</a:t>
            </a:r>
          </a:p>
        </p:txBody>
      </p:sp>
    </p:spTree>
    <p:extLst>
      <p:ext uri="{BB962C8B-B14F-4D97-AF65-F5344CB8AC3E}">
        <p14:creationId xmlns:p14="http://schemas.microsoft.com/office/powerpoint/2010/main" val="4170910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A1B0C16-5549-46D5-58C3-71DBA481C1FB}"/>
              </a:ext>
            </a:extLst>
          </p:cNvPr>
          <p:cNvSpPr>
            <a:spLocks noGrp="1"/>
          </p:cNvSpPr>
          <p:nvPr>
            <p:ph type="sldNum" sz="quarter" idx="12"/>
          </p:nvPr>
        </p:nvSpPr>
        <p:spPr/>
        <p:txBody>
          <a:bodyPr/>
          <a:lstStyle/>
          <a:p>
            <a:fld id="{31958867-1DDC-4412-8EC2-97F2AFA60749}" type="slidenum">
              <a:rPr lang="en-IN" smtClean="0"/>
              <a:t>32</a:t>
            </a:fld>
            <a:endParaRPr lang="en-IN"/>
          </a:p>
        </p:txBody>
      </p:sp>
      <p:pic>
        <p:nvPicPr>
          <p:cNvPr id="9" name="Picture 8">
            <a:extLst>
              <a:ext uri="{FF2B5EF4-FFF2-40B4-BE49-F238E27FC236}">
                <a16:creationId xmlns:a16="http://schemas.microsoft.com/office/drawing/2014/main" id="{856E1997-2FDD-A36D-684B-AC12DE4463B9}"/>
              </a:ext>
            </a:extLst>
          </p:cNvPr>
          <p:cNvPicPr>
            <a:picLocks noChangeAspect="1"/>
          </p:cNvPicPr>
          <p:nvPr/>
        </p:nvPicPr>
        <p:blipFill>
          <a:blip r:embed="rId2"/>
          <a:stretch>
            <a:fillRect/>
          </a:stretch>
        </p:blipFill>
        <p:spPr>
          <a:xfrm>
            <a:off x="154112" y="603608"/>
            <a:ext cx="8866597" cy="6117868"/>
          </a:xfrm>
          <a:prstGeom prst="rect">
            <a:avLst/>
          </a:prstGeom>
        </p:spPr>
      </p:pic>
    </p:spTree>
    <p:extLst>
      <p:ext uri="{BB962C8B-B14F-4D97-AF65-F5344CB8AC3E}">
        <p14:creationId xmlns:p14="http://schemas.microsoft.com/office/powerpoint/2010/main" val="538446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C021B-F642-F502-6DFC-B2345542415D}"/>
              </a:ext>
            </a:extLst>
          </p:cNvPr>
          <p:cNvSpPr>
            <a:spLocks noGrp="1"/>
          </p:cNvSpPr>
          <p:nvPr>
            <p:ph type="title"/>
          </p:nvPr>
        </p:nvSpPr>
        <p:spPr>
          <a:xfrm>
            <a:off x="628650" y="418206"/>
            <a:ext cx="7886700" cy="468315"/>
          </a:xfrm>
        </p:spPr>
        <p:txBody>
          <a:bodyPr>
            <a:noAutofit/>
          </a:bodyPr>
          <a:lstStyle/>
          <a:p>
            <a:pPr algn="ctr"/>
            <a:r>
              <a:rPr lang="en-US" sz="3400" b="1" dirty="0">
                <a:latin typeface="Times New Roman" panose="02020603050405020304" pitchFamily="18" charset="0"/>
                <a:cs typeface="Times New Roman" panose="02020603050405020304" pitchFamily="18" charset="0"/>
              </a:rPr>
              <a:t>Introduction and Literature Survey</a:t>
            </a:r>
            <a:endParaRPr lang="en-IN" sz="3400" b="1" dirty="0">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9FEE4CD7-1583-D411-E042-8993946FCC65}"/>
              </a:ext>
            </a:extLst>
          </p:cNvPr>
          <p:cNvSpPr>
            <a:spLocks noGrp="1"/>
          </p:cNvSpPr>
          <p:nvPr>
            <p:ph idx="1"/>
          </p:nvPr>
        </p:nvSpPr>
        <p:spPr>
          <a:xfrm>
            <a:off x="348343" y="1273628"/>
            <a:ext cx="8447314" cy="4310743"/>
          </a:xfrm>
        </p:spPr>
        <p:txBody>
          <a:bodyPr>
            <a:normAutofit/>
          </a:bodyPr>
          <a:lstStyle/>
          <a:p>
            <a:pPr algn="just"/>
            <a:r>
              <a:rPr lang="en-US" sz="1800" dirty="0">
                <a:latin typeface="Times New Roman" panose="02020603050405020304" pitchFamily="18" charset="0"/>
                <a:cs typeface="Times New Roman" panose="02020603050405020304" pitchFamily="18" charset="0"/>
              </a:rPr>
              <a:t>A wide range of disorders that can harm human organs fall under the umbrella term of "cancer."</a:t>
            </a:r>
          </a:p>
          <a:p>
            <a:pPr algn="just"/>
            <a:r>
              <a:rPr lang="en-US" sz="1800" dirty="0">
                <a:latin typeface="Times New Roman"/>
                <a:cs typeface="Times New Roman"/>
              </a:rPr>
              <a:t>It is also a rapid reaction of aberrant cells that expand beyond their acceptable boundaries, allowing them to infect neighboring</a:t>
            </a:r>
            <a:r>
              <a:rPr lang="en-US" sz="1800" spc="-365" dirty="0">
                <a:latin typeface="Times New Roman"/>
                <a:cs typeface="Times New Roman"/>
              </a:rPr>
              <a:t> </a:t>
            </a:r>
            <a:r>
              <a:rPr lang="en-US" sz="1800" dirty="0">
                <a:latin typeface="Times New Roman"/>
                <a:cs typeface="Times New Roman"/>
              </a:rPr>
              <a:t>areas and travel to neighboring </a:t>
            </a:r>
            <a:r>
              <a:rPr lang="en-US" sz="1800" spc="-5" dirty="0">
                <a:latin typeface="Times New Roman"/>
                <a:cs typeface="Times New Roman"/>
              </a:rPr>
              <a:t>tissues </a:t>
            </a:r>
            <a:r>
              <a:rPr lang="en-US" sz="1800" dirty="0">
                <a:latin typeface="Times New Roman"/>
                <a:cs typeface="Times New Roman"/>
              </a:rPr>
              <a:t>which is </a:t>
            </a:r>
            <a:r>
              <a:rPr lang="en-US" sz="1800" spc="5" dirty="0">
                <a:latin typeface="Times New Roman"/>
                <a:cs typeface="Times New Roman"/>
              </a:rPr>
              <a:t>known </a:t>
            </a:r>
            <a:r>
              <a:rPr lang="en-US" sz="1800" dirty="0">
                <a:latin typeface="Times New Roman"/>
                <a:cs typeface="Times New Roman"/>
              </a:rPr>
              <a:t>as</a:t>
            </a:r>
            <a:r>
              <a:rPr lang="en-US" sz="1800" spc="-240" dirty="0">
                <a:latin typeface="Times New Roman"/>
                <a:cs typeface="Times New Roman"/>
              </a:rPr>
              <a:t> </a:t>
            </a:r>
            <a:r>
              <a:rPr lang="en-US" sz="1800" spc="-10" dirty="0">
                <a:latin typeface="Times New Roman"/>
                <a:cs typeface="Times New Roman"/>
              </a:rPr>
              <a:t>metastasis.</a:t>
            </a:r>
            <a:endParaRPr lang="en-US" sz="1800" dirty="0">
              <a:latin typeface="Times New Roman"/>
              <a:cs typeface="Times New Roman"/>
            </a:endParaRPr>
          </a:p>
          <a:p>
            <a:pPr algn="just"/>
            <a:r>
              <a:rPr lang="en-US" sz="1800" dirty="0">
                <a:latin typeface="Times New Roman"/>
                <a:cs typeface="Times New Roman"/>
              </a:rPr>
              <a:t>Metastasis </a:t>
            </a:r>
            <a:r>
              <a:rPr lang="en-US" sz="1800" spc="-10" dirty="0">
                <a:latin typeface="Times New Roman"/>
                <a:cs typeface="Times New Roman"/>
              </a:rPr>
              <a:t>is </a:t>
            </a:r>
            <a:r>
              <a:rPr lang="en-US" sz="1800" dirty="0">
                <a:latin typeface="Times New Roman"/>
                <a:cs typeface="Times New Roman"/>
              </a:rPr>
              <a:t>the </a:t>
            </a:r>
            <a:r>
              <a:rPr lang="en-US" sz="1800" spc="-5" dirty="0">
                <a:latin typeface="Times New Roman"/>
                <a:cs typeface="Times New Roman"/>
              </a:rPr>
              <a:t>prime </a:t>
            </a:r>
            <a:r>
              <a:rPr lang="en-US" sz="1800" dirty="0">
                <a:latin typeface="Times New Roman"/>
                <a:cs typeface="Times New Roman"/>
              </a:rPr>
              <a:t>factor of </a:t>
            </a:r>
            <a:r>
              <a:rPr lang="en-US" sz="1800" spc="-15" dirty="0">
                <a:latin typeface="Times New Roman"/>
                <a:cs typeface="Times New Roman"/>
              </a:rPr>
              <a:t>cancer-related </a:t>
            </a:r>
            <a:r>
              <a:rPr lang="en-US" sz="1800" dirty="0">
                <a:latin typeface="Times New Roman"/>
                <a:cs typeface="Times New Roman"/>
              </a:rPr>
              <a:t>death </a:t>
            </a:r>
            <a:r>
              <a:rPr lang="en-US" sz="1800" spc="-5" dirty="0">
                <a:latin typeface="Times New Roman"/>
                <a:cs typeface="Times New Roman"/>
              </a:rPr>
              <a:t>(Organization,</a:t>
            </a:r>
            <a:r>
              <a:rPr lang="en-US" sz="1800" spc="-220" dirty="0">
                <a:latin typeface="Times New Roman"/>
                <a:cs typeface="Times New Roman"/>
              </a:rPr>
              <a:t> </a:t>
            </a:r>
            <a:r>
              <a:rPr lang="en-US" sz="1800" dirty="0">
                <a:latin typeface="Times New Roman"/>
                <a:cs typeface="Times New Roman"/>
              </a:rPr>
              <a:t>2022).  </a:t>
            </a:r>
            <a:r>
              <a:rPr lang="en-US" sz="1800" spc="5" dirty="0">
                <a:latin typeface="Times New Roman"/>
                <a:cs typeface="Times New Roman"/>
              </a:rPr>
              <a:t>The </a:t>
            </a:r>
            <a:r>
              <a:rPr lang="en-US" sz="1800" spc="-15" dirty="0">
                <a:latin typeface="Times New Roman"/>
                <a:cs typeface="Times New Roman"/>
              </a:rPr>
              <a:t>disease’s </a:t>
            </a:r>
            <a:r>
              <a:rPr lang="en-US" sz="1800" dirty="0">
                <a:latin typeface="Times New Roman"/>
                <a:cs typeface="Times New Roman"/>
              </a:rPr>
              <a:t>prevalence has risen </a:t>
            </a:r>
            <a:r>
              <a:rPr lang="en-US" sz="1800" spc="-5" dirty="0">
                <a:latin typeface="Times New Roman"/>
                <a:cs typeface="Times New Roman"/>
              </a:rPr>
              <a:t>significantly </a:t>
            </a:r>
            <a:r>
              <a:rPr lang="en-US" sz="1800" dirty="0">
                <a:latin typeface="Times New Roman"/>
                <a:cs typeface="Times New Roman"/>
              </a:rPr>
              <a:t>over </a:t>
            </a:r>
            <a:r>
              <a:rPr lang="en-US" sz="1800" spc="-10" dirty="0">
                <a:latin typeface="Times New Roman"/>
                <a:cs typeface="Times New Roman"/>
              </a:rPr>
              <a:t>time, </a:t>
            </a:r>
            <a:r>
              <a:rPr lang="en-US" sz="1800" spc="-5" dirty="0">
                <a:latin typeface="Times New Roman"/>
                <a:cs typeface="Times New Roman"/>
              </a:rPr>
              <a:t>most likely </a:t>
            </a:r>
            <a:r>
              <a:rPr lang="en-US" sz="1800" dirty="0">
                <a:latin typeface="Times New Roman"/>
                <a:cs typeface="Times New Roman"/>
              </a:rPr>
              <a:t>as a  result of increased sensitivity to particular</a:t>
            </a:r>
            <a:r>
              <a:rPr lang="en-US" sz="1800" spc="-370" dirty="0">
                <a:latin typeface="Times New Roman"/>
                <a:cs typeface="Times New Roman"/>
              </a:rPr>
              <a:t> </a:t>
            </a:r>
            <a:r>
              <a:rPr lang="en-US" sz="1800" dirty="0">
                <a:latin typeface="Times New Roman"/>
                <a:cs typeface="Times New Roman"/>
              </a:rPr>
              <a:t>cancers </a:t>
            </a:r>
            <a:r>
              <a:rPr lang="en-US" sz="1800" spc="-5" dirty="0">
                <a:latin typeface="Times New Roman"/>
                <a:cs typeface="Times New Roman"/>
              </a:rPr>
              <a:t>as </a:t>
            </a:r>
            <a:r>
              <a:rPr lang="en-US" sz="1800" dirty="0">
                <a:latin typeface="Times New Roman"/>
                <a:cs typeface="Times New Roman"/>
              </a:rPr>
              <a:t>age advances.</a:t>
            </a:r>
          </a:p>
          <a:p>
            <a:pPr algn="just"/>
            <a:r>
              <a:rPr lang="en-US" sz="1800" dirty="0">
                <a:latin typeface="Times New Roman" panose="02020603050405020304" pitchFamily="18" charset="0"/>
                <a:cs typeface="Times New Roman" panose="02020603050405020304" pitchFamily="18" charset="0"/>
              </a:rPr>
              <a:t>Colorectal cancer, which affects the colon and rectum, is one of the major  induces of death.</a:t>
            </a:r>
          </a:p>
          <a:p>
            <a:pPr algn="just"/>
            <a:r>
              <a:rPr lang="en-US" sz="1800" dirty="0">
                <a:latin typeface="Times New Roman" panose="02020603050405020304" pitchFamily="18" charset="0"/>
                <a:cs typeface="Times New Roman" panose="02020603050405020304" pitchFamily="18" charset="0"/>
              </a:rPr>
              <a:t>Although colorectal cancer, which affects the colon and rectum, is the main cause of death (10.7%), lung cancer is likely the most frequently recognized malignancy (12.2%) (Lyon, 2020). Although its effects are not uniformly spread, it is one of the primary causes of fatalities worldwide.</a:t>
            </a:r>
            <a:endParaRPr lang="en-IN" sz="18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38BAE55E-2FF1-4CA7-1623-E2F9C2E2A568}"/>
              </a:ext>
            </a:extLst>
          </p:cNvPr>
          <p:cNvSpPr>
            <a:spLocks noGrp="1"/>
          </p:cNvSpPr>
          <p:nvPr>
            <p:ph type="sldNum" sz="quarter" idx="12"/>
          </p:nvPr>
        </p:nvSpPr>
        <p:spPr/>
        <p:txBody>
          <a:bodyPr/>
          <a:lstStyle/>
          <a:p>
            <a:fld id="{31958867-1DDC-4412-8EC2-97F2AFA60749}" type="slidenum">
              <a:rPr lang="en-IN" smtClean="0"/>
              <a:t>4</a:t>
            </a:fld>
            <a:endParaRPr lang="en-IN"/>
          </a:p>
        </p:txBody>
      </p:sp>
    </p:spTree>
    <p:extLst>
      <p:ext uri="{BB962C8B-B14F-4D97-AF65-F5344CB8AC3E}">
        <p14:creationId xmlns:p14="http://schemas.microsoft.com/office/powerpoint/2010/main" val="1681582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C021B-F642-F502-6DFC-B2345542415D}"/>
              </a:ext>
            </a:extLst>
          </p:cNvPr>
          <p:cNvSpPr>
            <a:spLocks noGrp="1"/>
          </p:cNvSpPr>
          <p:nvPr>
            <p:ph type="title"/>
          </p:nvPr>
        </p:nvSpPr>
        <p:spPr>
          <a:xfrm>
            <a:off x="628650" y="418206"/>
            <a:ext cx="7886700" cy="468315"/>
          </a:xfrm>
        </p:spPr>
        <p:txBody>
          <a:bodyPr>
            <a:noAutofit/>
          </a:bodyPr>
          <a:lstStyle/>
          <a:p>
            <a:pPr algn="ctr"/>
            <a:r>
              <a:rPr lang="en-US" sz="3400" b="1" dirty="0">
                <a:latin typeface="Times New Roman" panose="02020603050405020304" pitchFamily="18" charset="0"/>
                <a:cs typeface="Times New Roman" panose="02020603050405020304" pitchFamily="18" charset="0"/>
              </a:rPr>
              <a:t>Existing System with Architecture</a:t>
            </a:r>
          </a:p>
        </p:txBody>
      </p:sp>
      <p:sp>
        <p:nvSpPr>
          <p:cNvPr id="7" name="Content Placeholder 6">
            <a:extLst>
              <a:ext uri="{FF2B5EF4-FFF2-40B4-BE49-F238E27FC236}">
                <a16:creationId xmlns:a16="http://schemas.microsoft.com/office/drawing/2014/main" id="{9FEE4CD7-1583-D411-E042-8993946FCC65}"/>
              </a:ext>
            </a:extLst>
          </p:cNvPr>
          <p:cNvSpPr>
            <a:spLocks noGrp="1"/>
          </p:cNvSpPr>
          <p:nvPr>
            <p:ph idx="1"/>
          </p:nvPr>
        </p:nvSpPr>
        <p:spPr>
          <a:xfrm>
            <a:off x="348343" y="1273628"/>
            <a:ext cx="8447314" cy="5166166"/>
          </a:xfrm>
        </p:spPr>
        <p:txBody>
          <a:bodyPr>
            <a:normAutofit/>
          </a:bodyPr>
          <a:lstStyle/>
          <a:p>
            <a:pPr marL="0" indent="0" algn="just">
              <a:buNone/>
            </a:pPr>
            <a:r>
              <a:rPr kumimoji="0" lang="en-US" sz="2000" b="1" i="0" u="none" strike="noStrike" kern="1200" cap="none" spc="0" normalizeH="0" baseline="0" noProof="0" dirty="0">
                <a:ln>
                  <a:noFill/>
                </a:ln>
                <a:solidFill>
                  <a:prstClr val="black"/>
                </a:solidFill>
                <a:effectLst/>
                <a:uLnTx/>
                <a:uFillTx/>
                <a:latin typeface="Times New Roman"/>
                <a:ea typeface="+mn-ea"/>
                <a:cs typeface="Times New Roman"/>
              </a:rPr>
              <a:t>Lung</a:t>
            </a:r>
            <a:r>
              <a:rPr kumimoji="0" lang="en-US" sz="2000" b="1" i="0" u="none" strike="noStrike" kern="1200" cap="none" spc="-20" normalizeH="0" baseline="0" noProof="0" dirty="0">
                <a:ln>
                  <a:noFill/>
                </a:ln>
                <a:solidFill>
                  <a:prstClr val="black"/>
                </a:solidFill>
                <a:effectLst/>
                <a:uLnTx/>
                <a:uFillTx/>
                <a:latin typeface="Times New Roman"/>
                <a:ea typeface="+mn-ea"/>
                <a:cs typeface="Times New Roman"/>
              </a:rPr>
              <a:t> </a:t>
            </a:r>
            <a:r>
              <a:rPr kumimoji="0" lang="en-US" sz="2000" b="1" i="0" u="none" strike="noStrike" kern="1200" cap="none" spc="0" normalizeH="0" baseline="0" noProof="0" dirty="0">
                <a:ln>
                  <a:noFill/>
                </a:ln>
                <a:solidFill>
                  <a:prstClr val="black"/>
                </a:solidFill>
                <a:effectLst/>
                <a:uLnTx/>
                <a:uFillTx/>
                <a:latin typeface="Times New Roman"/>
                <a:ea typeface="+mn-ea"/>
                <a:cs typeface="Times New Roman"/>
              </a:rPr>
              <a:t>and</a:t>
            </a:r>
            <a:r>
              <a:rPr kumimoji="0" lang="en-US" sz="2000" b="1" i="0" u="none" strike="noStrike" kern="1200" cap="none" spc="-25" normalizeH="0" baseline="0" noProof="0" dirty="0">
                <a:ln>
                  <a:noFill/>
                </a:ln>
                <a:solidFill>
                  <a:prstClr val="black"/>
                </a:solidFill>
                <a:effectLst/>
                <a:uLnTx/>
                <a:uFillTx/>
                <a:latin typeface="Times New Roman"/>
                <a:ea typeface="+mn-ea"/>
                <a:cs typeface="Times New Roman"/>
              </a:rPr>
              <a:t> </a:t>
            </a:r>
            <a:r>
              <a:rPr kumimoji="0" lang="en-US" sz="2000" b="1" i="0" u="none" strike="noStrike" kern="1200" cap="none" spc="0" normalizeH="0" baseline="0" noProof="0" dirty="0">
                <a:ln>
                  <a:noFill/>
                </a:ln>
                <a:solidFill>
                  <a:prstClr val="black"/>
                </a:solidFill>
                <a:effectLst/>
                <a:uLnTx/>
                <a:uFillTx/>
                <a:latin typeface="Times New Roman"/>
                <a:ea typeface="+mn-ea"/>
                <a:cs typeface="Times New Roman"/>
              </a:rPr>
              <a:t>colon</a:t>
            </a:r>
            <a:r>
              <a:rPr kumimoji="0" lang="en-US" sz="2000" b="1" i="0" u="none" strike="noStrike" kern="1200" cap="none" spc="-30" normalizeH="0" baseline="0" noProof="0" dirty="0">
                <a:ln>
                  <a:noFill/>
                </a:ln>
                <a:solidFill>
                  <a:prstClr val="black"/>
                </a:solidFill>
                <a:effectLst/>
                <a:uLnTx/>
                <a:uFillTx/>
                <a:latin typeface="Times New Roman"/>
                <a:ea typeface="+mn-ea"/>
                <a:cs typeface="Times New Roman"/>
              </a:rPr>
              <a:t> </a:t>
            </a:r>
            <a:r>
              <a:rPr kumimoji="0" lang="en-US" sz="2000" b="1" i="0" u="none" strike="noStrike" kern="1200" cap="none" spc="0" normalizeH="0" baseline="0" noProof="0" dirty="0">
                <a:ln>
                  <a:noFill/>
                </a:ln>
                <a:solidFill>
                  <a:prstClr val="black"/>
                </a:solidFill>
                <a:effectLst/>
                <a:uLnTx/>
                <a:uFillTx/>
                <a:latin typeface="Times New Roman"/>
                <a:ea typeface="+mn-ea"/>
                <a:cs typeface="Times New Roman"/>
              </a:rPr>
              <a:t>cancer</a:t>
            </a:r>
            <a:r>
              <a:rPr kumimoji="0" lang="en-US" sz="2000" b="1" i="0" u="none" strike="noStrike" kern="1200" cap="none" spc="-95" normalizeH="0" baseline="0" noProof="0" dirty="0">
                <a:ln>
                  <a:noFill/>
                </a:ln>
                <a:solidFill>
                  <a:prstClr val="black"/>
                </a:solidFill>
                <a:effectLst/>
                <a:uLnTx/>
                <a:uFillTx/>
                <a:latin typeface="Times New Roman"/>
                <a:ea typeface="+mn-ea"/>
                <a:cs typeface="Times New Roman"/>
              </a:rPr>
              <a:t> </a:t>
            </a:r>
            <a:r>
              <a:rPr kumimoji="0" lang="en-US" sz="2000" b="1" i="0" u="none" strike="noStrike" kern="1200" cap="none" spc="0" normalizeH="0" baseline="0" noProof="0" dirty="0">
                <a:ln>
                  <a:noFill/>
                </a:ln>
                <a:solidFill>
                  <a:prstClr val="black"/>
                </a:solidFill>
                <a:effectLst/>
                <a:uLnTx/>
                <a:uFillTx/>
                <a:latin typeface="Times New Roman"/>
                <a:ea typeface="+mn-ea"/>
                <a:cs typeface="Times New Roman"/>
              </a:rPr>
              <a:t>using</a:t>
            </a:r>
            <a:r>
              <a:rPr kumimoji="0" lang="en-US" sz="2000" b="1" i="0" u="none" strike="noStrike" kern="1200" cap="none" spc="-30" normalizeH="0" baseline="0" noProof="0" dirty="0">
                <a:ln>
                  <a:noFill/>
                </a:ln>
                <a:solidFill>
                  <a:prstClr val="black"/>
                </a:solidFill>
                <a:effectLst/>
                <a:uLnTx/>
                <a:uFillTx/>
                <a:latin typeface="Times New Roman"/>
                <a:ea typeface="+mn-ea"/>
                <a:cs typeface="Times New Roman"/>
              </a:rPr>
              <a:t> </a:t>
            </a:r>
            <a:r>
              <a:rPr kumimoji="0" lang="en-US" sz="2000" b="1" i="0" u="none" strike="noStrike" kern="1200" cap="none" spc="-10" normalizeH="0" baseline="0" noProof="0" dirty="0">
                <a:ln>
                  <a:noFill/>
                </a:ln>
                <a:solidFill>
                  <a:prstClr val="black"/>
                </a:solidFill>
                <a:effectLst/>
                <a:uLnTx/>
                <a:uFillTx/>
                <a:latin typeface="Times New Roman"/>
                <a:ea typeface="+mn-ea"/>
                <a:cs typeface="Times New Roman"/>
              </a:rPr>
              <a:t>computer-aided</a:t>
            </a:r>
            <a:r>
              <a:rPr kumimoji="0" lang="en-US" sz="2000" b="1" i="0" u="none" strike="noStrike" kern="1200" cap="none" spc="-90" normalizeH="0" baseline="0" noProof="0" dirty="0">
                <a:ln>
                  <a:noFill/>
                </a:ln>
                <a:solidFill>
                  <a:prstClr val="black"/>
                </a:solidFill>
                <a:effectLst/>
                <a:uLnTx/>
                <a:uFillTx/>
                <a:latin typeface="Times New Roman"/>
                <a:ea typeface="+mn-ea"/>
                <a:cs typeface="Times New Roman"/>
              </a:rPr>
              <a:t> </a:t>
            </a:r>
            <a:r>
              <a:rPr kumimoji="0" lang="en-US" sz="2000" b="1" i="0" u="none" strike="noStrike" kern="1200" cap="none" spc="0" normalizeH="0" baseline="0" noProof="0" dirty="0">
                <a:ln>
                  <a:noFill/>
                </a:ln>
                <a:solidFill>
                  <a:prstClr val="black"/>
                </a:solidFill>
                <a:effectLst/>
                <a:uLnTx/>
                <a:uFillTx/>
                <a:latin typeface="Times New Roman"/>
                <a:ea typeface="+mn-ea"/>
                <a:cs typeface="Times New Roman"/>
              </a:rPr>
              <a:t>diagnosis</a:t>
            </a:r>
            <a:r>
              <a:rPr kumimoji="0" lang="en-US" sz="2000" b="1" i="0" u="none" strike="noStrike" kern="1200" cap="none" spc="-90" normalizeH="0" baseline="0" noProof="0" dirty="0">
                <a:ln>
                  <a:noFill/>
                </a:ln>
                <a:solidFill>
                  <a:prstClr val="black"/>
                </a:solidFill>
                <a:effectLst/>
                <a:uLnTx/>
                <a:uFillTx/>
                <a:latin typeface="Times New Roman"/>
                <a:ea typeface="+mn-ea"/>
                <a:cs typeface="Times New Roman"/>
              </a:rPr>
              <a:t> </a:t>
            </a:r>
            <a:r>
              <a:rPr kumimoji="0" lang="en-US" sz="2000" b="1" i="0" u="none" strike="noStrike" kern="1200" cap="none" spc="0" normalizeH="0" baseline="0" noProof="0" dirty="0">
                <a:ln>
                  <a:noFill/>
                </a:ln>
                <a:solidFill>
                  <a:prstClr val="black"/>
                </a:solidFill>
                <a:effectLst/>
                <a:uLnTx/>
                <a:uFillTx/>
                <a:latin typeface="Times New Roman"/>
                <a:ea typeface="+mn-ea"/>
                <a:cs typeface="Times New Roman"/>
              </a:rPr>
              <a:t>(CAD)</a:t>
            </a:r>
            <a:r>
              <a:rPr kumimoji="0" lang="en-US" sz="2000" b="1" i="0" u="none" strike="noStrike" kern="1200" cap="none" spc="-25" normalizeH="0" baseline="0" noProof="0" dirty="0">
                <a:ln>
                  <a:noFill/>
                </a:ln>
                <a:solidFill>
                  <a:prstClr val="black"/>
                </a:solidFill>
                <a:effectLst/>
                <a:uLnTx/>
                <a:uFillTx/>
                <a:latin typeface="Times New Roman"/>
                <a:ea typeface="+mn-ea"/>
                <a:cs typeface="Times New Roman"/>
              </a:rPr>
              <a:t> </a:t>
            </a:r>
            <a:r>
              <a:rPr kumimoji="0" lang="en-US" sz="2000" b="1" i="0" u="none" strike="noStrike" kern="1200" cap="none" spc="-10" normalizeH="0" baseline="0" noProof="0" dirty="0">
                <a:ln>
                  <a:noFill/>
                </a:ln>
                <a:solidFill>
                  <a:prstClr val="black"/>
                </a:solidFill>
                <a:effectLst/>
                <a:uLnTx/>
                <a:uFillTx/>
                <a:latin typeface="Times New Roman"/>
                <a:ea typeface="+mn-ea"/>
                <a:cs typeface="Times New Roman"/>
              </a:rPr>
              <a:t>approach</a:t>
            </a:r>
            <a:endParaRPr lang="en-US" sz="2000" b="1" spc="-10" dirty="0">
              <a:solidFill>
                <a:prstClr val="black"/>
              </a:solidFill>
              <a:latin typeface="Times New Roman"/>
              <a:cs typeface="Times New Roman"/>
            </a:endParaRPr>
          </a:p>
          <a:p>
            <a:pPr algn="just"/>
            <a:r>
              <a:rPr lang="en-US" sz="1800" dirty="0">
                <a:latin typeface="Times New Roman" panose="02020603050405020304" pitchFamily="18" charset="0"/>
                <a:cs typeface="Times New Roman" panose="02020603050405020304" pitchFamily="18" charset="0"/>
              </a:rPr>
              <a:t>A CAD method was introduced by (Nishio) to categorize histopathology images of lung tissues automatically.</a:t>
            </a:r>
          </a:p>
          <a:p>
            <a:pPr algn="just"/>
            <a:r>
              <a:rPr lang="en-US" sz="1800" dirty="0">
                <a:latin typeface="Times New Roman" panose="02020603050405020304" pitchFamily="18" charset="0"/>
                <a:cs typeface="Times New Roman" panose="02020603050405020304" pitchFamily="18" charset="0"/>
              </a:rPr>
              <a:t>They evaluated the effectiveness of ML algorithms on two datasets using traditional texture analysis (TA) and homology-based image processing (HI) for visual feature extraction. The CAD system with HI outperformed the TA  system in both datasets.</a:t>
            </a:r>
          </a:p>
          <a:p>
            <a:pPr algn="just"/>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For reference </a:t>
            </a:r>
            <a:r>
              <a:rPr lang="en-US" sz="1800" dirty="0">
                <a:latin typeface="Times New Roman" panose="02020603050405020304" pitchFamily="18" charset="0"/>
                <a:cs typeface="Times New Roman" panose="02020603050405020304" pitchFamily="18" charset="0"/>
                <a:hlinkClick r:id="rId3"/>
              </a:rPr>
              <a:t>Computer-Aided Diagnosis Systems for Lung Cancer</a:t>
            </a:r>
            <a:endParaRPr lang="en-US"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CF6AFED-11F8-6CF7-F3B4-3162B253CC59}"/>
              </a:ext>
            </a:extLst>
          </p:cNvPr>
          <p:cNvPicPr>
            <a:picLocks noChangeAspect="1"/>
          </p:cNvPicPr>
          <p:nvPr/>
        </p:nvPicPr>
        <p:blipFill>
          <a:blip r:embed="rId4"/>
          <a:stretch>
            <a:fillRect/>
          </a:stretch>
        </p:blipFill>
        <p:spPr>
          <a:xfrm>
            <a:off x="348343" y="3084587"/>
            <a:ext cx="7907401" cy="2781957"/>
          </a:xfrm>
          <a:prstGeom prst="rect">
            <a:avLst/>
          </a:prstGeom>
        </p:spPr>
      </p:pic>
      <p:sp>
        <p:nvSpPr>
          <p:cNvPr id="13" name="Slide Number Placeholder 12">
            <a:extLst>
              <a:ext uri="{FF2B5EF4-FFF2-40B4-BE49-F238E27FC236}">
                <a16:creationId xmlns:a16="http://schemas.microsoft.com/office/drawing/2014/main" id="{75823A81-8B29-7301-AC64-01A6B6BBA3AA}"/>
              </a:ext>
            </a:extLst>
          </p:cNvPr>
          <p:cNvSpPr>
            <a:spLocks noGrp="1"/>
          </p:cNvSpPr>
          <p:nvPr>
            <p:ph type="sldNum" sz="quarter" idx="12"/>
          </p:nvPr>
        </p:nvSpPr>
        <p:spPr/>
        <p:txBody>
          <a:bodyPr/>
          <a:lstStyle/>
          <a:p>
            <a:fld id="{31958867-1DDC-4412-8EC2-97F2AFA60749}" type="slidenum">
              <a:rPr lang="en-IN" smtClean="0"/>
              <a:t>5</a:t>
            </a:fld>
            <a:endParaRPr lang="en-IN"/>
          </a:p>
        </p:txBody>
      </p:sp>
    </p:spTree>
    <p:extLst>
      <p:ext uri="{BB962C8B-B14F-4D97-AF65-F5344CB8AC3E}">
        <p14:creationId xmlns:p14="http://schemas.microsoft.com/office/powerpoint/2010/main" val="1454058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C021B-F642-F502-6DFC-B2345542415D}"/>
              </a:ext>
            </a:extLst>
          </p:cNvPr>
          <p:cNvSpPr>
            <a:spLocks noGrp="1"/>
          </p:cNvSpPr>
          <p:nvPr>
            <p:ph type="title"/>
          </p:nvPr>
        </p:nvSpPr>
        <p:spPr>
          <a:xfrm>
            <a:off x="628650" y="705882"/>
            <a:ext cx="7886700" cy="468315"/>
          </a:xfrm>
        </p:spPr>
        <p:txBody>
          <a:bodyPr>
            <a:noAutofit/>
          </a:bodyPr>
          <a:lstStyle/>
          <a:p>
            <a:pPr algn="ctr"/>
            <a:r>
              <a:rPr lang="en-US" sz="3400" b="1" dirty="0">
                <a:latin typeface="Times New Roman" panose="02020603050405020304" pitchFamily="18" charset="0"/>
                <a:cs typeface="Times New Roman" panose="02020603050405020304" pitchFamily="18" charset="0"/>
              </a:rPr>
              <a:t>Existing System Disadvantages</a:t>
            </a:r>
            <a:br>
              <a:rPr lang="en-US" sz="3400" b="1" dirty="0">
                <a:latin typeface="Times New Roman" panose="02020603050405020304" pitchFamily="18" charset="0"/>
                <a:cs typeface="Times New Roman" panose="02020603050405020304" pitchFamily="18" charset="0"/>
              </a:rPr>
            </a:br>
            <a:endParaRPr lang="en-IN" sz="3400" b="1" dirty="0">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9FEE4CD7-1583-D411-E042-8993946FCC65}"/>
              </a:ext>
            </a:extLst>
          </p:cNvPr>
          <p:cNvSpPr>
            <a:spLocks noGrp="1"/>
          </p:cNvSpPr>
          <p:nvPr>
            <p:ph idx="1"/>
          </p:nvPr>
        </p:nvSpPr>
        <p:spPr>
          <a:xfrm>
            <a:off x="348343" y="1355821"/>
            <a:ext cx="8447314" cy="4310743"/>
          </a:xfrm>
        </p:spPr>
        <p:txBody>
          <a:bodyPr>
            <a:normAutofit/>
          </a:bodyPr>
          <a:lstStyle/>
          <a:p>
            <a:pPr algn="just"/>
            <a:r>
              <a:rPr lang="en-US" sz="1800" dirty="0">
                <a:latin typeface="Times New Roman" panose="02020603050405020304" pitchFamily="18" charset="0"/>
                <a:cs typeface="Times New Roman" panose="02020603050405020304" pitchFamily="18" charset="0"/>
              </a:rPr>
              <a:t> The CAD method using traditional texture analysis (TA) shows less accuracy compared to the CNN approach, which leads to poor outcomes for the majority of patients (false negative rate).</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Another drawback is the inability of a technique to segment the challenging and special types of cancer, and the automation level of the technique and its robustness.</a:t>
            </a:r>
            <a:endParaRPr lang="en-IN" sz="18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9585B03C-8EA0-294C-3928-428ACEEE20E8}"/>
              </a:ext>
            </a:extLst>
          </p:cNvPr>
          <p:cNvSpPr>
            <a:spLocks noGrp="1"/>
          </p:cNvSpPr>
          <p:nvPr>
            <p:ph type="sldNum" sz="quarter" idx="12"/>
          </p:nvPr>
        </p:nvSpPr>
        <p:spPr/>
        <p:txBody>
          <a:bodyPr/>
          <a:lstStyle/>
          <a:p>
            <a:fld id="{31958867-1DDC-4412-8EC2-97F2AFA60749}" type="slidenum">
              <a:rPr lang="en-IN" smtClean="0"/>
              <a:t>6</a:t>
            </a:fld>
            <a:endParaRPr lang="en-IN"/>
          </a:p>
        </p:txBody>
      </p:sp>
    </p:spTree>
    <p:extLst>
      <p:ext uri="{BB962C8B-B14F-4D97-AF65-F5344CB8AC3E}">
        <p14:creationId xmlns:p14="http://schemas.microsoft.com/office/powerpoint/2010/main" val="1496525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C021B-F642-F502-6DFC-B2345542415D}"/>
              </a:ext>
            </a:extLst>
          </p:cNvPr>
          <p:cNvSpPr>
            <a:spLocks noGrp="1"/>
          </p:cNvSpPr>
          <p:nvPr>
            <p:ph type="title"/>
          </p:nvPr>
        </p:nvSpPr>
        <p:spPr>
          <a:xfrm>
            <a:off x="628650" y="805313"/>
            <a:ext cx="7886700" cy="468315"/>
          </a:xfrm>
        </p:spPr>
        <p:txBody>
          <a:bodyPr>
            <a:noAutofit/>
          </a:bodyPr>
          <a:lstStyle/>
          <a:p>
            <a:pPr algn="ctr"/>
            <a:r>
              <a:rPr lang="en-US" sz="3400" b="1" dirty="0">
                <a:latin typeface="Times New Roman" panose="02020603050405020304" pitchFamily="18" charset="0"/>
                <a:cs typeface="Times New Roman" panose="02020603050405020304" pitchFamily="18" charset="0"/>
              </a:rPr>
              <a:t>Proposed System Architecture with Advantages</a:t>
            </a:r>
            <a:br>
              <a:rPr lang="en-US" sz="3400" b="1" dirty="0">
                <a:latin typeface="Times New Roman" panose="02020603050405020304" pitchFamily="18" charset="0"/>
                <a:cs typeface="Times New Roman" panose="02020603050405020304" pitchFamily="18" charset="0"/>
              </a:rPr>
            </a:br>
            <a:endParaRPr lang="en-IN" sz="3400" b="1" dirty="0">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9FEE4CD7-1583-D411-E042-8993946FCC65}"/>
              </a:ext>
            </a:extLst>
          </p:cNvPr>
          <p:cNvSpPr>
            <a:spLocks noGrp="1"/>
          </p:cNvSpPr>
          <p:nvPr>
            <p:ph idx="1"/>
          </p:nvPr>
        </p:nvSpPr>
        <p:spPr>
          <a:xfrm>
            <a:off x="348343" y="1417834"/>
            <a:ext cx="8447314" cy="4919177"/>
          </a:xfrm>
        </p:spPr>
        <p:txBody>
          <a:bodyPr>
            <a:normAutofit/>
          </a:bodyPr>
          <a:lstStyle/>
          <a:p>
            <a:pPr algn="just"/>
            <a:r>
              <a:rPr lang="en-US" sz="1800" dirty="0">
                <a:latin typeface="Times New Roman" panose="02020603050405020304" pitchFamily="18" charset="0"/>
                <a:cs typeface="Times New Roman" panose="02020603050405020304" pitchFamily="18" charset="0"/>
              </a:rPr>
              <a:t>In the suggested model, we employ a hybrid approach that combines CNN model with Optimizer methods.</a:t>
            </a:r>
          </a:p>
          <a:p>
            <a:pPr algn="just"/>
            <a:r>
              <a:rPr lang="en-US" sz="1800" dirty="0">
                <a:latin typeface="Times New Roman" panose="02020603050405020304" pitchFamily="18" charset="0"/>
                <a:cs typeface="Times New Roman" panose="02020603050405020304" pitchFamily="18" charset="0"/>
              </a:rPr>
              <a:t>Image pre-processing, deep feature extraction, optimizer, and confusion matrix have all been discussed.</a:t>
            </a:r>
          </a:p>
          <a:p>
            <a:pPr algn="just"/>
            <a:r>
              <a:rPr lang="en-US" sz="1800" dirty="0">
                <a:latin typeface="Times New Roman" panose="02020603050405020304" pitchFamily="18" charset="0"/>
                <a:cs typeface="Times New Roman" panose="02020603050405020304" pitchFamily="18" charset="0"/>
              </a:rPr>
              <a:t>We also provide a fundamental CNN algorithm with an optimizer, which is utilized to effectively detect lung and colon cancer.</a:t>
            </a:r>
          </a:p>
          <a:p>
            <a:pPr algn="just"/>
            <a:endParaRPr lang="en-US" sz="18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Advantages</a:t>
            </a:r>
          </a:p>
          <a:p>
            <a:pPr lvl="1" algn="just"/>
            <a:r>
              <a:rPr lang="en-US" b="1" dirty="0">
                <a:latin typeface="Times New Roman" panose="02020603050405020304" pitchFamily="18" charset="0"/>
                <a:cs typeface="Times New Roman" panose="02020603050405020304" pitchFamily="18" charset="0"/>
              </a:rPr>
              <a:t>Early Cancer Detection : </a:t>
            </a:r>
            <a:r>
              <a:rPr lang="en-US" dirty="0">
                <a:latin typeface="Times New Roman" panose="02020603050405020304" pitchFamily="18" charset="0"/>
                <a:cs typeface="Times New Roman" panose="02020603050405020304" pitchFamily="18" charset="0"/>
              </a:rPr>
              <a:t>The proposed model using feature extraction and CNN  algorithm on LC25000 lung and colon histopathological image datasets to assure a  prognosis of lung and colon cancer.</a:t>
            </a:r>
          </a:p>
          <a:p>
            <a:pPr lvl="1" algn="just"/>
            <a:r>
              <a:rPr lang="en-US" b="1" dirty="0">
                <a:latin typeface="Times New Roman" panose="02020603050405020304" pitchFamily="18" charset="0"/>
                <a:cs typeface="Times New Roman" panose="02020603050405020304" pitchFamily="18" charset="0"/>
              </a:rPr>
              <a:t>Enhanced Diagnostic Accuracy :</a:t>
            </a:r>
            <a:r>
              <a:rPr lang="en-US" dirty="0">
                <a:latin typeface="Times New Roman" panose="02020603050405020304" pitchFamily="18" charset="0"/>
                <a:cs typeface="Times New Roman" panose="02020603050405020304" pitchFamily="18" charset="0"/>
              </a:rPr>
              <a:t> Improves the accuracy of cancer classification through machine learning techniques, reducing the risk of misdiagnosis.</a:t>
            </a:r>
          </a:p>
          <a:p>
            <a:pPr lvl="1" algn="just"/>
            <a:r>
              <a:rPr lang="en-US" b="1" dirty="0">
                <a:latin typeface="Times New Roman" panose="02020603050405020304" pitchFamily="18" charset="0"/>
                <a:cs typeface="Times New Roman" panose="02020603050405020304" pitchFamily="18" charset="0"/>
              </a:rPr>
              <a:t>Time and Cost Efficient : </a:t>
            </a:r>
            <a:r>
              <a:rPr lang="en-US" dirty="0">
                <a:latin typeface="Times New Roman" panose="02020603050405020304" pitchFamily="18" charset="0"/>
                <a:cs typeface="Times New Roman" panose="02020603050405020304" pitchFamily="18" charset="0"/>
              </a:rPr>
              <a:t>It enables less amount of time and low budget for the recovery of patients.</a:t>
            </a:r>
          </a:p>
          <a:p>
            <a:pPr lvl="1" algn="just"/>
            <a:r>
              <a:rPr lang="en-US" b="1" dirty="0">
                <a:latin typeface="Times New Roman" panose="02020603050405020304" pitchFamily="18" charset="0"/>
                <a:cs typeface="Times New Roman" panose="02020603050405020304" pitchFamily="18" charset="0"/>
              </a:rPr>
              <a:t>Fast performance : </a:t>
            </a:r>
            <a:r>
              <a:rPr lang="en-US" dirty="0">
                <a:latin typeface="Times New Roman" panose="02020603050405020304" pitchFamily="18" charset="0"/>
                <a:cs typeface="Times New Roman" panose="02020603050405020304" pitchFamily="18" charset="0"/>
              </a:rPr>
              <a:t>The System supports Fast performance because of Histopathology.</a:t>
            </a:r>
          </a:p>
          <a:p>
            <a:pPr lvl="1" algn="just"/>
            <a:endParaRPr lang="en-US" b="1" dirty="0">
              <a:latin typeface="Times New Roman" panose="02020603050405020304" pitchFamily="18" charset="0"/>
              <a:cs typeface="Times New Roman" panose="02020603050405020304" pitchFamily="18" charset="0"/>
            </a:endParaRPr>
          </a:p>
          <a:p>
            <a:pPr lvl="1" algn="just"/>
            <a:endParaRPr lang="en-US" dirty="0">
              <a:latin typeface="Times New Roman" panose="02020603050405020304" pitchFamily="18" charset="0"/>
              <a:cs typeface="Times New Roman" panose="02020603050405020304" pitchFamily="18" charset="0"/>
            </a:endParaRPr>
          </a:p>
          <a:p>
            <a:pPr lvl="1" algn="just"/>
            <a:endParaRPr lang="en-US" b="1"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E514B83D-2005-C986-A0B1-01F525ABF9F2}"/>
              </a:ext>
            </a:extLst>
          </p:cNvPr>
          <p:cNvSpPr>
            <a:spLocks noGrp="1"/>
          </p:cNvSpPr>
          <p:nvPr>
            <p:ph type="sldNum" sz="quarter" idx="12"/>
          </p:nvPr>
        </p:nvSpPr>
        <p:spPr/>
        <p:txBody>
          <a:bodyPr/>
          <a:lstStyle/>
          <a:p>
            <a:fld id="{31958867-1DDC-4412-8EC2-97F2AFA60749}" type="slidenum">
              <a:rPr lang="en-IN" smtClean="0"/>
              <a:t>7</a:t>
            </a:fld>
            <a:endParaRPr lang="en-IN"/>
          </a:p>
        </p:txBody>
      </p:sp>
    </p:spTree>
    <p:extLst>
      <p:ext uri="{BB962C8B-B14F-4D97-AF65-F5344CB8AC3E}">
        <p14:creationId xmlns:p14="http://schemas.microsoft.com/office/powerpoint/2010/main" val="1524779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C021B-F642-F502-6DFC-B2345542415D}"/>
              </a:ext>
            </a:extLst>
          </p:cNvPr>
          <p:cNvSpPr>
            <a:spLocks noGrp="1"/>
          </p:cNvSpPr>
          <p:nvPr>
            <p:ph type="title"/>
          </p:nvPr>
        </p:nvSpPr>
        <p:spPr>
          <a:xfrm>
            <a:off x="628650" y="805313"/>
            <a:ext cx="7886700" cy="468315"/>
          </a:xfrm>
        </p:spPr>
        <p:txBody>
          <a:bodyPr>
            <a:noAutofit/>
          </a:bodyPr>
          <a:lstStyle/>
          <a:p>
            <a:pPr algn="ctr"/>
            <a:r>
              <a:rPr lang="en-US" sz="3400" b="1" dirty="0">
                <a:latin typeface="Times New Roman" panose="02020603050405020304" pitchFamily="18" charset="0"/>
                <a:cs typeface="Times New Roman" panose="02020603050405020304" pitchFamily="18" charset="0"/>
              </a:rPr>
              <a:t>Proposed System Architecture </a:t>
            </a:r>
            <a:br>
              <a:rPr lang="en-US" sz="3400" b="1" dirty="0">
                <a:latin typeface="Times New Roman" panose="02020603050405020304" pitchFamily="18" charset="0"/>
                <a:cs typeface="Times New Roman" panose="02020603050405020304" pitchFamily="18" charset="0"/>
              </a:rPr>
            </a:br>
            <a:endParaRPr lang="en-IN" sz="3400" b="1"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E514B83D-2005-C986-A0B1-01F525ABF9F2}"/>
              </a:ext>
            </a:extLst>
          </p:cNvPr>
          <p:cNvSpPr>
            <a:spLocks noGrp="1"/>
          </p:cNvSpPr>
          <p:nvPr>
            <p:ph type="sldNum" sz="quarter" idx="12"/>
          </p:nvPr>
        </p:nvSpPr>
        <p:spPr/>
        <p:txBody>
          <a:bodyPr/>
          <a:lstStyle/>
          <a:p>
            <a:fld id="{31958867-1DDC-4412-8EC2-97F2AFA60749}" type="slidenum">
              <a:rPr lang="en-IN" smtClean="0"/>
              <a:t>8</a:t>
            </a:fld>
            <a:endParaRPr lang="en-IN"/>
          </a:p>
        </p:txBody>
      </p:sp>
      <p:pic>
        <p:nvPicPr>
          <p:cNvPr id="8" name="Content Placeholder 7">
            <a:extLst>
              <a:ext uri="{FF2B5EF4-FFF2-40B4-BE49-F238E27FC236}">
                <a16:creationId xmlns:a16="http://schemas.microsoft.com/office/drawing/2014/main" id="{FE83C201-66F4-5179-234B-27728DECDDE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188552" y="1611057"/>
            <a:ext cx="6766896" cy="4745294"/>
          </a:xfrm>
        </p:spPr>
      </p:pic>
    </p:spTree>
    <p:extLst>
      <p:ext uri="{BB962C8B-B14F-4D97-AF65-F5344CB8AC3E}">
        <p14:creationId xmlns:p14="http://schemas.microsoft.com/office/powerpoint/2010/main" val="2992852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C021B-F642-F502-6DFC-B2345542415D}"/>
              </a:ext>
            </a:extLst>
          </p:cNvPr>
          <p:cNvSpPr>
            <a:spLocks noGrp="1"/>
          </p:cNvSpPr>
          <p:nvPr>
            <p:ph type="title"/>
          </p:nvPr>
        </p:nvSpPr>
        <p:spPr>
          <a:xfrm>
            <a:off x="628650" y="500399"/>
            <a:ext cx="7886700" cy="468315"/>
          </a:xfrm>
        </p:spPr>
        <p:txBody>
          <a:bodyPr>
            <a:noAutofit/>
          </a:bodyPr>
          <a:lstStyle/>
          <a:p>
            <a:pPr algn="ctr"/>
            <a:r>
              <a:rPr lang="en-US" sz="3400" b="1" dirty="0">
                <a:latin typeface="Times New Roman" panose="02020603050405020304" pitchFamily="18" charset="0"/>
                <a:cs typeface="Times New Roman" panose="02020603050405020304" pitchFamily="18" charset="0"/>
              </a:rPr>
              <a:t>Proposed System Objectives</a:t>
            </a:r>
          </a:p>
        </p:txBody>
      </p:sp>
      <p:sp>
        <p:nvSpPr>
          <p:cNvPr id="3" name="Slide Number Placeholder 2">
            <a:extLst>
              <a:ext uri="{FF2B5EF4-FFF2-40B4-BE49-F238E27FC236}">
                <a16:creationId xmlns:a16="http://schemas.microsoft.com/office/drawing/2014/main" id="{B1E547E5-2522-FF41-F672-0982B8183896}"/>
              </a:ext>
            </a:extLst>
          </p:cNvPr>
          <p:cNvSpPr>
            <a:spLocks noGrp="1"/>
          </p:cNvSpPr>
          <p:nvPr>
            <p:ph type="sldNum" sz="quarter" idx="12"/>
          </p:nvPr>
        </p:nvSpPr>
        <p:spPr/>
        <p:txBody>
          <a:bodyPr/>
          <a:lstStyle/>
          <a:p>
            <a:fld id="{31958867-1DDC-4412-8EC2-97F2AFA60749}" type="slidenum">
              <a:rPr lang="en-IN" smtClean="0"/>
              <a:t>9</a:t>
            </a:fld>
            <a:endParaRPr lang="en-IN"/>
          </a:p>
        </p:txBody>
      </p:sp>
      <p:sp>
        <p:nvSpPr>
          <p:cNvPr id="5" name="Content Placeholder 4">
            <a:extLst>
              <a:ext uri="{FF2B5EF4-FFF2-40B4-BE49-F238E27FC236}">
                <a16:creationId xmlns:a16="http://schemas.microsoft.com/office/drawing/2014/main" id="{357DA1CC-AB18-CDD9-B7FE-B4DDB7CA1165}"/>
              </a:ext>
            </a:extLst>
          </p:cNvPr>
          <p:cNvSpPr>
            <a:spLocks noGrp="1"/>
          </p:cNvSpPr>
          <p:nvPr>
            <p:ph idx="1"/>
          </p:nvPr>
        </p:nvSpPr>
        <p:spPr>
          <a:xfrm>
            <a:off x="628650" y="1568771"/>
            <a:ext cx="7886700" cy="4351338"/>
          </a:xfrm>
        </p:spPr>
        <p:txBody>
          <a:bodyPr>
            <a:normAutofit lnSpcReduction="10000"/>
          </a:bodyPr>
          <a:lstStyle/>
          <a:p>
            <a:r>
              <a:rPr lang="en-US" sz="1800" b="1" dirty="0">
                <a:latin typeface="Times New Roman" panose="02020603050405020304" pitchFamily="18" charset="0"/>
                <a:cs typeface="Times New Roman" panose="02020603050405020304" pitchFamily="18" charset="0"/>
              </a:rPr>
              <a:t>Automation: </a:t>
            </a:r>
            <a:r>
              <a:rPr lang="en-US" sz="1800" dirty="0">
                <a:latin typeface="Times New Roman" panose="02020603050405020304" pitchFamily="18" charset="0"/>
                <a:cs typeface="Times New Roman" panose="02020603050405020304" pitchFamily="18" charset="0"/>
              </a:rPr>
              <a:t>Efficient and rapid analysis of medical images, reducing the time and effort required for manual examination for detecting Lung and Colon Cancer.</a:t>
            </a:r>
          </a:p>
          <a:p>
            <a:endParaRPr lang="en-US" sz="1800"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Supporting Healthcare Professionals :</a:t>
            </a:r>
            <a:r>
              <a:rPr lang="en-US" sz="1800" dirty="0">
                <a:latin typeface="Times New Roman" panose="02020603050405020304" pitchFamily="18" charset="0"/>
                <a:cs typeface="Times New Roman" panose="02020603050405020304" pitchFamily="18" charset="0"/>
              </a:rPr>
              <a:t> Provide a tool to support radiologists and medical practitioners in making more informed and efficient diagnostic decisions.</a:t>
            </a:r>
          </a:p>
          <a:p>
            <a:endParaRPr lang="en-US" sz="1800"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Advancing Medical Research :</a:t>
            </a:r>
            <a:r>
              <a:rPr lang="en-US" sz="1800" dirty="0">
                <a:latin typeface="Times New Roman" panose="02020603050405020304" pitchFamily="18" charset="0"/>
                <a:cs typeface="Times New Roman" panose="02020603050405020304" pitchFamily="18" charset="0"/>
              </a:rPr>
              <a:t> Contribute to the field of medical image analysis, fostering advancements in deep learning applications for healthcare.</a:t>
            </a:r>
          </a:p>
          <a:p>
            <a:endParaRPr lang="en-US" sz="1800"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Scalability and Future-Proofing :</a:t>
            </a:r>
            <a:r>
              <a:rPr lang="en-US" sz="1800" dirty="0">
                <a:latin typeface="Times New Roman" panose="02020603050405020304" pitchFamily="18" charset="0"/>
                <a:cs typeface="Times New Roman" panose="02020603050405020304" pitchFamily="18" charset="0"/>
              </a:rPr>
              <a:t> Design the system to be scalable and adaptable to meet evolving healthcare needs.</a:t>
            </a:r>
          </a:p>
          <a:p>
            <a:endParaRPr lang="en-US" sz="1800"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Reducing Human Error :</a:t>
            </a:r>
            <a:r>
              <a:rPr lang="en-US" sz="1800" dirty="0">
                <a:latin typeface="Times New Roman" panose="02020603050405020304" pitchFamily="18" charset="0"/>
                <a:cs typeface="Times New Roman" panose="02020603050405020304" pitchFamily="18" charset="0"/>
              </a:rPr>
              <a:t> Minimize the potential for human error in the cancer diagnosis process.</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58065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15509</TotalTime>
  <Words>2516</Words>
  <Application>Microsoft Office PowerPoint</Application>
  <PresentationFormat>On-screen Show (4:3)</PresentationFormat>
  <Paragraphs>272</Paragraphs>
  <Slides>32</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Calibri Light</vt:lpstr>
      <vt:lpstr>Times New Roman</vt:lpstr>
      <vt:lpstr>Wingdings</vt:lpstr>
      <vt:lpstr>Office Theme</vt:lpstr>
      <vt:lpstr>DETECTING LUNG AND COLON CANCER USING CNN</vt:lpstr>
      <vt:lpstr>Contents Outline</vt:lpstr>
      <vt:lpstr>Abstract</vt:lpstr>
      <vt:lpstr>Introduction and Literature Survey</vt:lpstr>
      <vt:lpstr>Existing System with Architecture</vt:lpstr>
      <vt:lpstr>Existing System Disadvantages </vt:lpstr>
      <vt:lpstr>Proposed System Architecture with Advantages </vt:lpstr>
      <vt:lpstr>Proposed System Architecture  </vt:lpstr>
      <vt:lpstr>Proposed System Objectives</vt:lpstr>
      <vt:lpstr>Hardware and Software Requirements</vt:lpstr>
      <vt:lpstr>Proposed System Design</vt:lpstr>
      <vt:lpstr>Proposed System Design</vt:lpstr>
      <vt:lpstr>Proposed System Design</vt:lpstr>
      <vt:lpstr>Proposed System Design</vt:lpstr>
      <vt:lpstr>Implementation</vt:lpstr>
      <vt:lpstr>Implementation</vt:lpstr>
      <vt:lpstr>Implementation</vt:lpstr>
      <vt:lpstr>Implementation</vt:lpstr>
      <vt:lpstr>Implementation</vt:lpstr>
      <vt:lpstr>SOFTWARE AND HARDWARE COMPONENTS</vt:lpstr>
      <vt:lpstr>Evaluation/Testing</vt:lpstr>
      <vt:lpstr>Sample Test Cases</vt:lpstr>
      <vt:lpstr>Sample Test Cases</vt:lpstr>
      <vt:lpstr>Sample Test Cases</vt:lpstr>
      <vt:lpstr>Outputs/Results</vt:lpstr>
      <vt:lpstr>Outputs/Results</vt:lpstr>
      <vt:lpstr>Outputs/Results</vt:lpstr>
      <vt:lpstr>Conclusion</vt:lpstr>
      <vt:lpstr>Future Enhancements</vt:lpstr>
      <vt:lpstr>References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Computing</dc:title>
  <dc:creator>Avinash B</dc:creator>
  <cp:lastModifiedBy>20BQ1A12C5-PASUPULETI NARASIMHA</cp:lastModifiedBy>
  <cp:revision>178</cp:revision>
  <dcterms:created xsi:type="dcterms:W3CDTF">2022-12-24T18:14:31Z</dcterms:created>
  <dcterms:modified xsi:type="dcterms:W3CDTF">2023-10-12T05:07:10Z</dcterms:modified>
</cp:coreProperties>
</file>